
<file path=[Content_Types].xml><?xml version="1.0" encoding="utf-8"?>
<Types xmlns="http://schemas.openxmlformats.org/package/2006/content-types">
  <Default Extension="tmp" ContentType="image/pn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7" r:id="rId2"/>
  </p:sldIdLst>
  <p:sldSz cx="12801600" cy="9601200" type="A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024" userDrawn="1">
          <p15:clr>
            <a:srgbClr val="A4A3A4"/>
          </p15:clr>
        </p15:guide>
        <p15:guide id="2" pos="4032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55" d="100"/>
          <a:sy n="55" d="100"/>
        </p:scale>
        <p:origin x="-1166" y="-96"/>
      </p:cViewPr>
      <p:guideLst>
        <p:guide orient="horz" pos="3024"/>
        <p:guide pos="403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56477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861746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924063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810177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843843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6179101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1614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223225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6706682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2334848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604128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A006D3E-3322-4150-906A-FC6D4277FB7A}" type="datetimeFigureOut">
              <a:rPr lang="zh-TW" altLang="en-US" smtClean="0"/>
              <a:t>2022/3/3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D81B76-3751-463E-896C-63B7345A8CFB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62134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18" Type="http://schemas.openxmlformats.org/officeDocument/2006/relationships/image" Target="../media/image17.jpe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17" Type="http://schemas.openxmlformats.org/officeDocument/2006/relationships/image" Target="../media/image16.png"/><Relationship Id="rId2" Type="http://schemas.openxmlformats.org/officeDocument/2006/relationships/image" Target="../media/image1.tmp"/><Relationship Id="rId16" Type="http://schemas.openxmlformats.org/officeDocument/2006/relationships/image" Target="../media/image15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png"/><Relationship Id="rId15" Type="http://schemas.openxmlformats.org/officeDocument/2006/relationships/image" Target="../media/image14.jpeg"/><Relationship Id="rId10" Type="http://schemas.openxmlformats.org/officeDocument/2006/relationships/image" Target="../media/image9.png"/><Relationship Id="rId19" Type="http://schemas.openxmlformats.org/officeDocument/2006/relationships/image" Target="../media/image18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圖片 9" descr="畫面剪輯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42"/>
          <a:stretch/>
        </p:blipFill>
        <p:spPr>
          <a:xfrm>
            <a:off x="2444264" y="822598"/>
            <a:ext cx="10344809" cy="7827690"/>
          </a:xfrm>
          <a:prstGeom prst="rect">
            <a:avLst/>
          </a:prstGeom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84889001"/>
              </p:ext>
            </p:extLst>
          </p:nvPr>
        </p:nvGraphicFramePr>
        <p:xfrm>
          <a:off x="0" y="0"/>
          <a:ext cx="12801600" cy="82867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01600">
                  <a:extLst>
                    <a:ext uri="{9D8B030D-6E8A-4147-A177-3AD203B41FA5}">
                      <a16:colId xmlns="" xmlns:a16="http://schemas.microsoft.com/office/drawing/2014/main" val="1744004936"/>
                    </a:ext>
                  </a:extLst>
                </a:gridCol>
              </a:tblGrid>
              <a:tr h="828675">
                <a:tc>
                  <a:txBody>
                    <a:bodyPr/>
                    <a:lstStyle/>
                    <a:p>
                      <a:pPr marL="0" marR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Penghu County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</a:t>
                      </a:r>
                      <a:r>
                        <a:rPr lang="en-US" altLang="zh-TW" sz="3000" b="1" kern="1200" dirty="0" err="1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Dacang</a:t>
                      </a:r>
                      <a:r>
                        <a:rPr lang="en-US" altLang="zh-TW" sz="3000" b="1" kern="12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Village Evacuation Map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96756746"/>
              </p:ext>
            </p:extLst>
          </p:nvPr>
        </p:nvGraphicFramePr>
        <p:xfrm>
          <a:off x="-2" y="827682"/>
          <a:ext cx="2434283" cy="8773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850902">
                  <a:extLst>
                    <a:ext uri="{9D8B030D-6E8A-4147-A177-3AD203B41FA5}">
                      <a16:colId xmlns="" xmlns:a16="http://schemas.microsoft.com/office/drawing/2014/main" val="389277448"/>
                    </a:ext>
                  </a:extLst>
                </a:gridCol>
                <a:gridCol w="1583381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406590">
                <a:tc gridSpan="2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Disaster Prevention Information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982670689"/>
                  </a:ext>
                </a:extLst>
              </a:tr>
              <a:tr h="396332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Emergency Notification Unit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4109708363"/>
                  </a:ext>
                </a:extLst>
              </a:tr>
              <a:tr h="2501848">
                <a:tc gridSpan="2">
                  <a:txBody>
                    <a:bodyPr/>
                    <a:lstStyle/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Penghu Emergency Operation Center TEL:06-9277619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Township</a:t>
                      </a:r>
                      <a:r>
                        <a:rPr lang="zh-TW" altLang="en-US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Emergency Operation Center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TEL:06-9931001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Dacang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Police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TEL:06-9932790</a:t>
                      </a:r>
                    </a:p>
                    <a:p>
                      <a:pPr marL="128588" marR="0" lvl="0" indent="-128588" algn="l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Dacang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Fire Station</a:t>
                      </a:r>
                      <a:b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</a:b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TEL:06-9932803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687769723"/>
                  </a:ext>
                </a:extLst>
              </a:tr>
              <a:tr h="37063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Principle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595997284"/>
                  </a:ext>
                </a:extLst>
              </a:tr>
              <a:tr h="2034608">
                <a:tc gridSpan="2">
                  <a:txBody>
                    <a:bodyPr/>
                    <a:lstStyle/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Flood:Stay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low-lying area or go to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baseline="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Earthquake:Go</a:t>
                      </a:r>
                      <a:r>
                        <a:rPr lang="en-US" altLang="zh-TW" sz="1200" kern="1200" baseline="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to open space or evacuation shelter.</a:t>
                      </a:r>
                    </a:p>
                    <a:p>
                      <a:pPr marL="128588" marR="0" lvl="0" indent="-128588" algn="just" defTabSz="960120" rtl="0" eaLnBrk="1" fontAlgn="auto" latinLnBrk="0" hangingPunct="1">
                        <a:lnSpc>
                          <a:spcPct val="150000"/>
                        </a:lnSpc>
                        <a:spcBef>
                          <a:spcPct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AutoNum type="arabicPeriod"/>
                        <a:tabLst/>
                        <a:defRPr/>
                      </a:pPr>
                      <a:r>
                        <a:rPr lang="en-US" altLang="zh-TW" sz="1200" kern="1200" dirty="0" err="1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Tsunami:Stay</a:t>
                      </a:r>
                      <a:r>
                        <a:rPr lang="en-US" altLang="zh-TW" sz="1200" kern="1200" dirty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away from coastal low-lying area and take refuge in the nearby highland.</a:t>
                      </a:r>
                      <a:endParaRPr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041450117"/>
                  </a:ext>
                </a:extLst>
              </a:tr>
              <a:tr h="370634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Evacuation Shelter</a:t>
                      </a:r>
                      <a:endParaRPr lang="zh-TW" altLang="en-US" sz="12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2996508079"/>
                  </a:ext>
                </a:extLst>
              </a:tr>
              <a:tr h="622160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Name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itchFamily="34" charset="-120"/>
                          <a:cs typeface="+mn-cs"/>
                        </a:rPr>
                        <a:t>Highland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11"/>
                  </a:ext>
                </a:extLst>
              </a:tr>
              <a:tr h="62216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Area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b="0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4,000 m</a:t>
                      </a:r>
                      <a:r>
                        <a:rPr kumimoji="0" lang="en-US" altLang="zh-TW" sz="1200" b="0" kern="1200" baseline="30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</a:t>
                      </a:r>
                      <a:endParaRPr kumimoji="0" lang="en-US" altLang="zh-TW" sz="1200" kern="1200" dirty="0">
                        <a:solidFill>
                          <a:schemeClr val="dk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2"/>
                  </a:ext>
                </a:extLst>
              </a:tr>
              <a:tr h="622160">
                <a:tc>
                  <a:txBody>
                    <a:bodyPr/>
                    <a:lstStyle/>
                    <a:p>
                      <a:pPr marL="0" algn="ctr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Capacity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algn="just" defTabSz="1280160" rtl="0" eaLnBrk="1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defRPr/>
                      </a:pPr>
                      <a:r>
                        <a:rPr kumimoji="0" lang="en-US" altLang="zh-TW" sz="1200" kern="1200" dirty="0">
                          <a:solidFill>
                            <a:schemeClr val="dk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1,000 people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13"/>
                  </a:ext>
                </a:extLst>
              </a:tr>
              <a:tr h="790780">
                <a:tc gridSpan="2"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Made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in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March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altLang="zh-TW" sz="1200" b="1" kern="1200" dirty="0" smtClean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2022 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by </a:t>
                      </a:r>
                      <a:r>
                        <a:rPr lang="en-US" altLang="zh-TW" sz="1200" b="1" kern="1200" dirty="0" err="1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Baisha</a:t>
                      </a:r>
                      <a:r>
                        <a:rPr lang="en-US" altLang="zh-TW" sz="12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Township  </a:t>
                      </a:r>
                      <a:r>
                        <a:rPr lang="en-US" altLang="zh-TW" sz="1200" b="1" kern="1200" baseline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Office, Penghu County</a:t>
                      </a: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extLst>
                  <a:ext uri="{0D108BD9-81ED-4DB2-BD59-A6C34878D82A}">
                    <a16:rowId xmlns=""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87359696"/>
              </p:ext>
            </p:extLst>
          </p:nvPr>
        </p:nvGraphicFramePr>
        <p:xfrm>
          <a:off x="2434281" y="8662297"/>
          <a:ext cx="10379430" cy="94988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240">
                  <a:extLst>
                    <a:ext uri="{9D8B030D-6E8A-4147-A177-3AD203B41FA5}">
                      <a16:colId xmlns="" xmlns:a16="http://schemas.microsoft.com/office/drawing/2014/main" val="1254512163"/>
                    </a:ext>
                  </a:extLst>
                </a:gridCol>
                <a:gridCol w="2540404">
                  <a:extLst>
                    <a:ext uri="{9D8B030D-6E8A-4147-A177-3AD203B41FA5}">
                      <a16:colId xmlns="" xmlns:a16="http://schemas.microsoft.com/office/drawing/2014/main" val="2187642939"/>
                    </a:ext>
                  </a:extLst>
                </a:gridCol>
                <a:gridCol w="199529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  <a:gridCol w="2293563">
                  <a:extLst>
                    <a:ext uri="{9D8B030D-6E8A-4147-A177-3AD203B41FA5}">
                      <a16:colId xmlns="" xmlns:a16="http://schemas.microsoft.com/office/drawing/2014/main" val="2237506941"/>
                    </a:ext>
                  </a:extLst>
                </a:gridCol>
                <a:gridCol w="1769026">
                  <a:extLst>
                    <a:ext uri="{9D8B030D-6E8A-4147-A177-3AD203B41FA5}">
                      <a16:colId xmlns="" xmlns:a16="http://schemas.microsoft.com/office/drawing/2014/main" val="20003"/>
                    </a:ext>
                  </a:extLst>
                </a:gridCol>
                <a:gridCol w="1511900">
                  <a:extLst>
                    <a:ext uri="{9D8B030D-6E8A-4147-A177-3AD203B41FA5}">
                      <a16:colId xmlns="" xmlns:a16="http://schemas.microsoft.com/office/drawing/2014/main" val="1923843585"/>
                    </a:ext>
                  </a:extLst>
                </a:gridCol>
              </a:tblGrid>
              <a:tr h="223705">
                <a:tc rowSpan="4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Legend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Labelling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en-US" altLang="zh-TW" sz="1100" b="1" kern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Facility</a:t>
                      </a:r>
                      <a:endParaRPr lang="zh-TW" altLang="en-US" sz="1100" b="1" kern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050696190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Evacuation Route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Flood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Indoor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Park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zh-TW" altLang="en-US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Medical Facility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401896364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Flooded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Earthquake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Outdoor Evacuation Shelter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Police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3293218227"/>
                  </a:ext>
                </a:extLst>
              </a:tr>
              <a:tr h="237889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         </a:t>
                      </a:r>
                      <a:r>
                        <a:rPr kumimoji="0" lang="en-US" altLang="zh-TW" sz="110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Continuous Monitored Area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zh-TW" sz="1100" kern="1200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          Shelter for Tsunami</a:t>
                      </a:r>
                      <a:endParaRPr kumimoji="0" lang="zh-TW" altLang="en-US" sz="11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</a:t>
                      </a: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Helipad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altLang="zh-TW" sz="11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           </a:t>
                      </a:r>
                      <a:r>
                        <a:rPr kumimoji="0" lang="en-US" altLang="zh-TW" sz="11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Fire Department</a:t>
                      </a:r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kumimoji="0" lang="zh-TW" altLang="en-US" sz="11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微軟正黑體" pitchFamily="34" charset="-120"/>
                        <a:cs typeface="Times New Roman" pitchFamily="18" charset="0"/>
                      </a:endParaRPr>
                    </a:p>
                  </a:txBody>
                  <a:tcPr marL="121920" marR="121920" marT="34290" marB="3429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2957184" y="8960428"/>
            <a:ext cx="424664" cy="126000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3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2945293" y="9490543"/>
            <a:ext cx="43180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2945293" y="9251807"/>
            <a:ext cx="43180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-4" y="0"/>
            <a:ext cx="12801600" cy="96012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 sz="2400"/>
          </a:p>
        </p:txBody>
      </p:sp>
      <p:pic>
        <p:nvPicPr>
          <p:cNvPr id="38" name="圖片 16" descr="圖示-直升機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398686" y="9411991"/>
            <a:ext cx="288000" cy="15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圖片 38"/>
          <p:cNvPicPr>
            <a:picLocks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1717" y="9167324"/>
            <a:ext cx="216000" cy="180000"/>
          </a:xfrm>
          <a:prstGeom prst="rect">
            <a:avLst/>
          </a:prstGeom>
        </p:spPr>
      </p:pic>
      <p:pic>
        <p:nvPicPr>
          <p:cNvPr id="40" name="圖片 39"/>
          <p:cNvPicPr>
            <a:picLocks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576" y="9394873"/>
            <a:ext cx="216000" cy="180000"/>
          </a:xfrm>
          <a:prstGeom prst="rect">
            <a:avLst/>
          </a:prstGeom>
        </p:spPr>
      </p:pic>
      <p:pic>
        <p:nvPicPr>
          <p:cNvPr id="41" name="Picture 2"/>
          <p:cNvPicPr>
            <a:picLocks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4813" y="8911077"/>
            <a:ext cx="252000" cy="216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2" name="Picture 2" descr="C:\Users\tiit\Desktop\公園2.jpg"/>
          <p:cNvPicPr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6989" y="8913073"/>
            <a:ext cx="252000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3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487" y="8927293"/>
            <a:ext cx="175468" cy="18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14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449373" y="9162380"/>
            <a:ext cx="180335" cy="183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0" name="Picture 4" descr="D:\邱老師的資料\澎湖防災(107~111)\防災圖資\六鄉(市)96村里簡易疏散避難圖-10801\英文版\參考資料\適用水災災害.jpg"/>
          <p:cNvPicPr>
            <a:picLocks noChangeAspect="1" noChangeArrowheads="1"/>
          </p:cNvPicPr>
          <p:nvPr/>
        </p:nvPicPr>
        <p:blipFill>
          <a:blip r:embed="rId11" cstate="print">
            <a:clrChange>
              <a:clrFrom>
                <a:srgbClr val="FCFDFF"/>
              </a:clrFrom>
              <a:clrTo>
                <a:srgbClr val="FCFD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8928870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1" name="Picture 3" descr="D:\邱老師的資料\澎湖防災(107~111)\防災圖資\六鄉(市)96村里簡易疏散避難圖-10801\英文版\參考資料\適用地震災害.jpg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68893" y="9165361"/>
            <a:ext cx="180000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3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470624" y="9392050"/>
            <a:ext cx="176539" cy="18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7" name="Picture 5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68646" y="682234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" name="文字方塊 68"/>
          <p:cNvSpPr txBox="1"/>
          <p:nvPr/>
        </p:nvSpPr>
        <p:spPr>
          <a:xfrm>
            <a:off x="9759758" y="6845607"/>
            <a:ext cx="2635442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>
            <a:defPPr>
              <a:defRPr lang="en-US"/>
            </a:defPPr>
            <a:lvl1pPr algn="ctr" fontAlgn="base">
              <a:defRPr sz="2000" b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defRPr>
            </a:lvl1pPr>
          </a:lstStyle>
          <a:p>
            <a:r>
              <a:rPr lang="en-US" altLang="zh-TW" dirty="0" err="1"/>
              <a:t>Dacang</a:t>
            </a:r>
            <a:r>
              <a:rPr lang="en-US" altLang="zh-TW" dirty="0"/>
              <a:t> Police Station</a:t>
            </a:r>
            <a:endParaRPr lang="zh-TW" altLang="en-US" dirty="0"/>
          </a:p>
        </p:txBody>
      </p:sp>
      <p:sp>
        <p:nvSpPr>
          <p:cNvPr id="81" name="矩形 2"/>
          <p:cNvSpPr>
            <a:spLocks noChangeArrowheads="1"/>
          </p:cNvSpPr>
          <p:nvPr/>
        </p:nvSpPr>
        <p:spPr bwMode="auto">
          <a:xfrm>
            <a:off x="6545349" y="2446636"/>
            <a:ext cx="2481997" cy="47705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altLang="zh-TW" sz="2500" b="1" dirty="0" err="1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Dacang</a:t>
            </a:r>
            <a:r>
              <a:rPr lang="en-US" altLang="zh-TW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itchFamily="34" charset="-120"/>
              </a:rPr>
              <a:t> Village</a:t>
            </a:r>
            <a:endParaRPr lang="zh-TW" altLang="en-US" sz="2500" b="1" dirty="0">
              <a:solidFill>
                <a:srgbClr val="0000FF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85" name="Picture 2" descr="D:\邱老師的資料\澎湖防災(107~111)\防災圖資\六鄉(市)96村里簡易疏散避難圖-10801\英文版\參考資料\適用海嘯災害.jpg">
            <a:extLst>
              <a:ext uri="{FF2B5EF4-FFF2-40B4-BE49-F238E27FC236}">
                <a16:creationId xmlns="" xmlns:a16="http://schemas.microsoft.com/office/drawing/2014/main" id="{201CAEBD-FC7B-48B9-AA23-C125B4A4E76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616764" y="5847307"/>
            <a:ext cx="317963" cy="3241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0" name="Picture 2" descr="D:\邱老師的資料\澎湖防災(107~111)\防災圖資\六鄉(市)96村里簡易疏散避難圖-10801\英文版\參考資料\適用海嘯災害.jpg"/>
          <p:cNvPicPr>
            <a:picLocks noChangeAspect="1" noChangeArrowheads="1"/>
          </p:cNvPicPr>
          <p:nvPr/>
        </p:nvPicPr>
        <p:blipFill>
          <a:blip r:embed="rId15" cstate="print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09664" y="7276118"/>
            <a:ext cx="213682" cy="216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1" name="Picture 3" descr="1021室外"/>
          <p:cNvPicPr preferRelativeResize="0">
            <a:picLocks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0730" y="5777206"/>
            <a:ext cx="4536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8" name="Picture 4" descr="250px-Star_of_life2_svg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99593" y="6330258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9" name="Picture 5" descr="圖形1"/>
          <p:cNvPicPr preferRelativeResize="0">
            <a:picLocks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1706" y="6822342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矩形 7"/>
          <p:cNvSpPr/>
          <p:nvPr/>
        </p:nvSpPr>
        <p:spPr>
          <a:xfrm>
            <a:off x="6375400" y="6851342"/>
            <a:ext cx="2356149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Dacang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Fire Station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492500" y="6384620"/>
            <a:ext cx="3462317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 err="1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Dacang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  </a:t>
            </a:r>
            <a:r>
              <a:rPr kumimoji="1"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Public Health Center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itchFamily="34" charset="-120"/>
            </a:endParaRPr>
          </a:p>
        </p:txBody>
      </p:sp>
      <p:pic>
        <p:nvPicPr>
          <p:cNvPr id="36" name="圖片 65" descr="澎湖456.jpg"/>
          <p:cNvPicPr>
            <a:picLocks noChangeAspect="1"/>
          </p:cNvPicPr>
          <p:nvPr/>
        </p:nvPicPr>
        <p:blipFill>
          <a:blip r:embed="rId1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11510129" y="940995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矩形 31">
            <a:extLst>
              <a:ext uri="{FF2B5EF4-FFF2-40B4-BE49-F238E27FC236}">
                <a16:creationId xmlns="" xmlns:a16="http://schemas.microsoft.com/office/drawing/2014/main" id="{BC209529-6769-47C6-A659-70E6BF538901}"/>
              </a:ext>
            </a:extLst>
          </p:cNvPr>
          <p:cNvSpPr/>
          <p:nvPr/>
        </p:nvSpPr>
        <p:spPr>
          <a:xfrm>
            <a:off x="8881070" y="5344258"/>
            <a:ext cx="1239551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 fontAlgn="base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itchFamily="34" charset="-120"/>
              </a:rPr>
              <a:t>Highland</a:t>
            </a:r>
          </a:p>
        </p:txBody>
      </p:sp>
    </p:spTree>
    <p:extLst>
      <p:ext uri="{BB962C8B-B14F-4D97-AF65-F5344CB8AC3E}">
        <p14:creationId xmlns:p14="http://schemas.microsoft.com/office/powerpoint/2010/main" val="40419978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417</TotalTime>
  <Words>139</Words>
  <Application>Microsoft Office PowerPoint</Application>
  <PresentationFormat>A3 紙張 (297x420 公釐)</PresentationFormat>
  <Paragraphs>40</Paragraphs>
  <Slides>1</Slides>
  <Notes>0</Notes>
  <HiddenSlides>0</HiddenSlides>
  <MMClips>0</MMClips>
  <ScaleCrop>false</ScaleCrop>
  <HeadingPairs>
    <vt:vector size="4" baseType="variant"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2" baseType="lpstr">
      <vt:lpstr>Office 佈景主題</vt:lpstr>
      <vt:lpstr>PowerPoint 簡報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asd</dc:creator>
  <cp:lastModifiedBy>iop</cp:lastModifiedBy>
  <cp:revision>46</cp:revision>
  <dcterms:created xsi:type="dcterms:W3CDTF">2017-01-19T10:27:31Z</dcterms:created>
  <dcterms:modified xsi:type="dcterms:W3CDTF">2022-03-03T04:17:59Z</dcterms:modified>
</cp:coreProperties>
</file>