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mp" ContentType="image/p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7" r:id="rId2"/>
  </p:sldIdLst>
  <p:sldSz cx="12801600" cy="9601200" type="A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024" userDrawn="1">
          <p15:clr>
            <a:srgbClr val="A4A3A4"/>
          </p15:clr>
        </p15:guide>
        <p15:guide id="2" pos="403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17375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 showGuides="1">
      <p:cViewPr>
        <p:scale>
          <a:sx n="80" d="100"/>
          <a:sy n="80" d="100"/>
        </p:scale>
        <p:origin x="1224" y="-246"/>
      </p:cViewPr>
      <p:guideLst>
        <p:guide orient="horz" pos="3024"/>
        <p:guide pos="403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60120" y="1571308"/>
            <a:ext cx="10881360" cy="3342640"/>
          </a:xfrm>
        </p:spPr>
        <p:txBody>
          <a:bodyPr anchor="b"/>
          <a:lstStyle>
            <a:lvl1pPr algn="ctr">
              <a:defRPr sz="84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00200" y="5042853"/>
            <a:ext cx="9601200" cy="2318067"/>
          </a:xfrm>
        </p:spPr>
        <p:txBody>
          <a:bodyPr/>
          <a:lstStyle>
            <a:lvl1pPr marL="0" indent="0" algn="ctr">
              <a:buNone/>
              <a:defRPr sz="3360"/>
            </a:lvl1pPr>
            <a:lvl2pPr marL="640080" indent="0" algn="ctr">
              <a:buNone/>
              <a:defRPr sz="2800"/>
            </a:lvl2pPr>
            <a:lvl3pPr marL="1280160" indent="0" algn="ctr">
              <a:buNone/>
              <a:defRPr sz="2520"/>
            </a:lvl3pPr>
            <a:lvl4pPr marL="1920240" indent="0" algn="ctr">
              <a:buNone/>
              <a:defRPr sz="2240"/>
            </a:lvl4pPr>
            <a:lvl5pPr marL="2560320" indent="0" algn="ctr">
              <a:buNone/>
              <a:defRPr sz="2240"/>
            </a:lvl5pPr>
            <a:lvl6pPr marL="3200400" indent="0" algn="ctr">
              <a:buNone/>
              <a:defRPr sz="2240"/>
            </a:lvl6pPr>
            <a:lvl7pPr marL="3840480" indent="0" algn="ctr">
              <a:buNone/>
              <a:defRPr sz="2240"/>
            </a:lvl7pPr>
            <a:lvl8pPr marL="4480560" indent="0" algn="ctr">
              <a:buNone/>
              <a:defRPr sz="2240"/>
            </a:lvl8pPr>
            <a:lvl9pPr marL="5120640" indent="0" algn="ctr">
              <a:buNone/>
              <a:defRPr sz="2240"/>
            </a:lvl9pPr>
          </a:lstStyle>
          <a:p>
            <a:r>
              <a:rPr lang="zh-TW" altLang="en-US"/>
              <a:t>按一下以編輯母片副標題樣式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006D3E-3322-4150-906A-FC6D4277FB7A}" type="datetimeFigureOut">
              <a:rPr lang="zh-TW" altLang="en-US" smtClean="0"/>
              <a:t>2023/3/14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D81B76-3751-463E-896C-63B7345A8CF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5647714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006D3E-3322-4150-906A-FC6D4277FB7A}" type="datetimeFigureOut">
              <a:rPr lang="zh-TW" altLang="en-US" smtClean="0"/>
              <a:t>2023/3/14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D81B76-3751-463E-896C-63B7345A8CF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2861746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3443" y="2393635"/>
            <a:ext cx="11041380" cy="3993832"/>
          </a:xfrm>
        </p:spPr>
        <p:txBody>
          <a:bodyPr anchor="b"/>
          <a:lstStyle>
            <a:lvl1pPr>
              <a:defRPr sz="84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3443" y="6425250"/>
            <a:ext cx="11041380" cy="2100262"/>
          </a:xfrm>
        </p:spPr>
        <p:txBody>
          <a:bodyPr/>
          <a:lstStyle>
            <a:lvl1pPr marL="0" indent="0">
              <a:buNone/>
              <a:defRPr sz="3360">
                <a:solidFill>
                  <a:schemeClr val="tx1"/>
                </a:solidFill>
              </a:defRPr>
            </a:lvl1pPr>
            <a:lvl2pPr marL="64008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2pPr>
            <a:lvl3pPr marL="1280160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3pPr>
            <a:lvl4pPr marL="192024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4pPr>
            <a:lvl5pPr marL="256032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5pPr>
            <a:lvl6pPr marL="320040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6pPr>
            <a:lvl7pPr marL="384048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7pPr>
            <a:lvl8pPr marL="448056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8pPr>
            <a:lvl9pPr marL="512064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006D3E-3322-4150-906A-FC6D4277FB7A}" type="datetimeFigureOut">
              <a:rPr lang="zh-TW" altLang="en-US" smtClean="0"/>
              <a:t>2023/3/14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D81B76-3751-463E-896C-63B7345A8CF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9240637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80110" y="2555875"/>
            <a:ext cx="5440680" cy="609187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80810" y="2555875"/>
            <a:ext cx="5440680" cy="609187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006D3E-3322-4150-906A-FC6D4277FB7A}" type="datetimeFigureOut">
              <a:rPr lang="zh-TW" altLang="en-US" smtClean="0"/>
              <a:t>2023/3/14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D81B76-3751-463E-896C-63B7345A8CF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810177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7" y="511177"/>
            <a:ext cx="11041380" cy="1855788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1779" y="2353628"/>
            <a:ext cx="5415676" cy="1153477"/>
          </a:xfrm>
        </p:spPr>
        <p:txBody>
          <a:bodyPr anchor="b"/>
          <a:lstStyle>
            <a:lvl1pPr marL="0" indent="0">
              <a:buNone/>
              <a:defRPr sz="336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20" b="1"/>
            </a:lvl3pPr>
            <a:lvl4pPr marL="1920240" indent="0">
              <a:buNone/>
              <a:defRPr sz="2240" b="1"/>
            </a:lvl4pPr>
            <a:lvl5pPr marL="2560320" indent="0">
              <a:buNone/>
              <a:defRPr sz="2240" b="1"/>
            </a:lvl5pPr>
            <a:lvl6pPr marL="3200400" indent="0">
              <a:buNone/>
              <a:defRPr sz="2240" b="1"/>
            </a:lvl6pPr>
            <a:lvl7pPr marL="3840480" indent="0">
              <a:buNone/>
              <a:defRPr sz="2240" b="1"/>
            </a:lvl7pPr>
            <a:lvl8pPr marL="4480560" indent="0">
              <a:buNone/>
              <a:defRPr sz="2240" b="1"/>
            </a:lvl8pPr>
            <a:lvl9pPr marL="5120640" indent="0">
              <a:buNone/>
              <a:defRPr sz="224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81779" y="3507105"/>
            <a:ext cx="5415676" cy="515842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80811" y="2353628"/>
            <a:ext cx="5442347" cy="1153477"/>
          </a:xfrm>
        </p:spPr>
        <p:txBody>
          <a:bodyPr anchor="b"/>
          <a:lstStyle>
            <a:lvl1pPr marL="0" indent="0">
              <a:buNone/>
              <a:defRPr sz="336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20" b="1"/>
            </a:lvl3pPr>
            <a:lvl4pPr marL="1920240" indent="0">
              <a:buNone/>
              <a:defRPr sz="2240" b="1"/>
            </a:lvl4pPr>
            <a:lvl5pPr marL="2560320" indent="0">
              <a:buNone/>
              <a:defRPr sz="2240" b="1"/>
            </a:lvl5pPr>
            <a:lvl6pPr marL="3200400" indent="0">
              <a:buNone/>
              <a:defRPr sz="2240" b="1"/>
            </a:lvl6pPr>
            <a:lvl7pPr marL="3840480" indent="0">
              <a:buNone/>
              <a:defRPr sz="2240" b="1"/>
            </a:lvl7pPr>
            <a:lvl8pPr marL="4480560" indent="0">
              <a:buNone/>
              <a:defRPr sz="2240" b="1"/>
            </a:lvl8pPr>
            <a:lvl9pPr marL="5120640" indent="0">
              <a:buNone/>
              <a:defRPr sz="224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80811" y="3507105"/>
            <a:ext cx="5442347" cy="515842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006D3E-3322-4150-906A-FC6D4277FB7A}" type="datetimeFigureOut">
              <a:rPr lang="zh-TW" altLang="en-US" smtClean="0"/>
              <a:t>2023/3/14</a:t>
            </a:fld>
            <a:endParaRPr lang="zh-TW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D81B76-3751-463E-896C-63B7345A8CF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8438436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006D3E-3322-4150-906A-FC6D4277FB7A}" type="datetimeFigureOut">
              <a:rPr lang="zh-TW" altLang="en-US" smtClean="0"/>
              <a:t>2023/3/14</a:t>
            </a:fld>
            <a:endParaRPr lang="zh-TW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D81B76-3751-463E-896C-63B7345A8CF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6179101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006D3E-3322-4150-906A-FC6D4277FB7A}" type="datetimeFigureOut">
              <a:rPr lang="zh-TW" altLang="en-US" smtClean="0"/>
              <a:t>2023/3/14</a:t>
            </a:fld>
            <a:endParaRPr lang="zh-TW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D81B76-3751-463E-896C-63B7345A8CF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316141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8" y="640080"/>
            <a:ext cx="4128849" cy="2240280"/>
          </a:xfrm>
        </p:spPr>
        <p:txBody>
          <a:bodyPr anchor="b"/>
          <a:lstStyle>
            <a:lvl1pPr>
              <a:defRPr sz="448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42347" y="1382397"/>
            <a:ext cx="6480810" cy="6823075"/>
          </a:xfrm>
        </p:spPr>
        <p:txBody>
          <a:bodyPr/>
          <a:lstStyle>
            <a:lvl1pPr>
              <a:defRPr sz="4480"/>
            </a:lvl1pPr>
            <a:lvl2pPr>
              <a:defRPr sz="3920"/>
            </a:lvl2pPr>
            <a:lvl3pPr>
              <a:defRPr sz="3360"/>
            </a:lvl3pPr>
            <a:lvl4pPr>
              <a:defRPr sz="2800"/>
            </a:lvl4pPr>
            <a:lvl5pPr>
              <a:defRPr sz="2800"/>
            </a:lvl5pPr>
            <a:lvl6pPr>
              <a:defRPr sz="2800"/>
            </a:lvl6pPr>
            <a:lvl7pPr>
              <a:defRPr sz="2800"/>
            </a:lvl7pPr>
            <a:lvl8pPr>
              <a:defRPr sz="2800"/>
            </a:lvl8pPr>
            <a:lvl9pPr>
              <a:defRPr sz="2800"/>
            </a:lvl9pPr>
          </a:lstStyle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1778" y="2880360"/>
            <a:ext cx="4128849" cy="5336223"/>
          </a:xfrm>
        </p:spPr>
        <p:txBody>
          <a:bodyPr/>
          <a:lstStyle>
            <a:lvl1pPr marL="0" indent="0">
              <a:buNone/>
              <a:defRPr sz="2240"/>
            </a:lvl1pPr>
            <a:lvl2pPr marL="640080" indent="0">
              <a:buNone/>
              <a:defRPr sz="1960"/>
            </a:lvl2pPr>
            <a:lvl3pPr marL="1280160" indent="0">
              <a:buNone/>
              <a:defRPr sz="1680"/>
            </a:lvl3pPr>
            <a:lvl4pPr marL="1920240" indent="0">
              <a:buNone/>
              <a:defRPr sz="1400"/>
            </a:lvl4pPr>
            <a:lvl5pPr marL="2560320" indent="0">
              <a:buNone/>
              <a:defRPr sz="1400"/>
            </a:lvl5pPr>
            <a:lvl6pPr marL="3200400" indent="0">
              <a:buNone/>
              <a:defRPr sz="1400"/>
            </a:lvl6pPr>
            <a:lvl7pPr marL="3840480" indent="0">
              <a:buNone/>
              <a:defRPr sz="1400"/>
            </a:lvl7pPr>
            <a:lvl8pPr marL="4480560" indent="0">
              <a:buNone/>
              <a:defRPr sz="1400"/>
            </a:lvl8pPr>
            <a:lvl9pPr marL="5120640" indent="0">
              <a:buNone/>
              <a:defRPr sz="14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006D3E-3322-4150-906A-FC6D4277FB7A}" type="datetimeFigureOut">
              <a:rPr lang="zh-TW" altLang="en-US" smtClean="0"/>
              <a:t>2023/3/14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D81B76-3751-463E-896C-63B7345A8CF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5223225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8" y="640080"/>
            <a:ext cx="4128849" cy="2240280"/>
          </a:xfrm>
        </p:spPr>
        <p:txBody>
          <a:bodyPr anchor="b"/>
          <a:lstStyle>
            <a:lvl1pPr>
              <a:defRPr sz="448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442347" y="1382397"/>
            <a:ext cx="6480810" cy="6823075"/>
          </a:xfrm>
        </p:spPr>
        <p:txBody>
          <a:bodyPr anchor="t"/>
          <a:lstStyle>
            <a:lvl1pPr marL="0" indent="0">
              <a:buNone/>
              <a:defRPr sz="4480"/>
            </a:lvl1pPr>
            <a:lvl2pPr marL="640080" indent="0">
              <a:buNone/>
              <a:defRPr sz="3920"/>
            </a:lvl2pPr>
            <a:lvl3pPr marL="1280160" indent="0">
              <a:buNone/>
              <a:defRPr sz="3360"/>
            </a:lvl3pPr>
            <a:lvl4pPr marL="1920240" indent="0">
              <a:buNone/>
              <a:defRPr sz="2800"/>
            </a:lvl4pPr>
            <a:lvl5pPr marL="2560320" indent="0">
              <a:buNone/>
              <a:defRPr sz="2800"/>
            </a:lvl5pPr>
            <a:lvl6pPr marL="3200400" indent="0">
              <a:buNone/>
              <a:defRPr sz="2800"/>
            </a:lvl6pPr>
            <a:lvl7pPr marL="3840480" indent="0">
              <a:buNone/>
              <a:defRPr sz="2800"/>
            </a:lvl7pPr>
            <a:lvl8pPr marL="4480560" indent="0">
              <a:buNone/>
              <a:defRPr sz="2800"/>
            </a:lvl8pPr>
            <a:lvl9pPr marL="5120640" indent="0">
              <a:buNone/>
              <a:defRPr sz="2800"/>
            </a:lvl9pPr>
          </a:lstStyle>
          <a:p>
            <a:r>
              <a:rPr lang="zh-TW" altLang="en-US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1778" y="2880360"/>
            <a:ext cx="4128849" cy="5336223"/>
          </a:xfrm>
        </p:spPr>
        <p:txBody>
          <a:bodyPr/>
          <a:lstStyle>
            <a:lvl1pPr marL="0" indent="0">
              <a:buNone/>
              <a:defRPr sz="2240"/>
            </a:lvl1pPr>
            <a:lvl2pPr marL="640080" indent="0">
              <a:buNone/>
              <a:defRPr sz="1960"/>
            </a:lvl2pPr>
            <a:lvl3pPr marL="1280160" indent="0">
              <a:buNone/>
              <a:defRPr sz="1680"/>
            </a:lvl3pPr>
            <a:lvl4pPr marL="1920240" indent="0">
              <a:buNone/>
              <a:defRPr sz="1400"/>
            </a:lvl4pPr>
            <a:lvl5pPr marL="2560320" indent="0">
              <a:buNone/>
              <a:defRPr sz="1400"/>
            </a:lvl5pPr>
            <a:lvl6pPr marL="3200400" indent="0">
              <a:buNone/>
              <a:defRPr sz="1400"/>
            </a:lvl6pPr>
            <a:lvl7pPr marL="3840480" indent="0">
              <a:buNone/>
              <a:defRPr sz="1400"/>
            </a:lvl7pPr>
            <a:lvl8pPr marL="4480560" indent="0">
              <a:buNone/>
              <a:defRPr sz="1400"/>
            </a:lvl8pPr>
            <a:lvl9pPr marL="5120640" indent="0">
              <a:buNone/>
              <a:defRPr sz="14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006D3E-3322-4150-906A-FC6D4277FB7A}" type="datetimeFigureOut">
              <a:rPr lang="zh-TW" altLang="en-US" smtClean="0"/>
              <a:t>2023/3/14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D81B76-3751-463E-896C-63B7345A8CF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6706682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006D3E-3322-4150-906A-FC6D4277FB7A}" type="datetimeFigureOut">
              <a:rPr lang="zh-TW" altLang="en-US" smtClean="0"/>
              <a:t>2023/3/14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D81B76-3751-463E-896C-63B7345A8CF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2334848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61146" y="511175"/>
            <a:ext cx="2760345" cy="8136573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80111" y="511175"/>
            <a:ext cx="8121015" cy="8136573"/>
          </a:xfrm>
        </p:spPr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006D3E-3322-4150-906A-FC6D4277FB7A}" type="datetimeFigureOut">
              <a:rPr lang="zh-TW" altLang="en-US" smtClean="0"/>
              <a:t>2023/3/14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D81B76-3751-463E-896C-63B7345A8CF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5604128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80110" y="511177"/>
            <a:ext cx="11041380" cy="18557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0110" y="2555875"/>
            <a:ext cx="11041380" cy="60918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80110" y="8898892"/>
            <a:ext cx="288036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006D3E-3322-4150-906A-FC6D4277FB7A}" type="datetimeFigureOut">
              <a:rPr lang="zh-TW" altLang="en-US" smtClean="0"/>
              <a:t>2023/3/14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240530" y="8898892"/>
            <a:ext cx="432054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041130" y="8898892"/>
            <a:ext cx="288036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D81B76-3751-463E-896C-63B7345A8CF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3621348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1280160" rtl="0" eaLnBrk="1" latinLnBrk="0" hangingPunct="1">
        <a:lnSpc>
          <a:spcPct val="90000"/>
        </a:lnSpc>
        <a:spcBef>
          <a:spcPct val="0"/>
        </a:spcBef>
        <a:buNone/>
        <a:defRPr sz="616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20040" indent="-320040" algn="l" defTabSz="1280160" rtl="0" eaLnBrk="1" latinLnBrk="0" hangingPunct="1">
        <a:lnSpc>
          <a:spcPct val="90000"/>
        </a:lnSpc>
        <a:spcBef>
          <a:spcPts val="1400"/>
        </a:spcBef>
        <a:buFont typeface="Arial" panose="020B0604020202020204" pitchFamily="34" charset="0"/>
        <a:buChar char="•"/>
        <a:defRPr sz="3920" kern="1200">
          <a:solidFill>
            <a:schemeClr val="tx1"/>
          </a:solidFill>
          <a:latin typeface="+mn-lt"/>
          <a:ea typeface="+mn-ea"/>
          <a:cs typeface="+mn-cs"/>
        </a:defRPr>
      </a:lvl1pPr>
      <a:lvl2pPr marL="96012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3360" kern="1200">
          <a:solidFill>
            <a:schemeClr val="tx1"/>
          </a:solidFill>
          <a:latin typeface="+mn-lt"/>
          <a:ea typeface="+mn-ea"/>
          <a:cs typeface="+mn-cs"/>
        </a:defRPr>
      </a:lvl2pPr>
      <a:lvl3pPr marL="160020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224028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4pPr>
      <a:lvl5pPr marL="288036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5pPr>
      <a:lvl6pPr marL="352044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6pPr>
      <a:lvl7pPr marL="416052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8pPr>
      <a:lvl9pPr marL="544068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2pPr>
      <a:lvl3pPr marL="128016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3pPr>
      <a:lvl4pPr marL="192024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4pPr>
      <a:lvl5pPr marL="256032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5pPr>
      <a:lvl6pPr marL="320040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6pPr>
      <a:lvl7pPr marL="384048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7pPr>
      <a:lvl8pPr marL="448056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8pPr>
      <a:lvl9pPr marL="512064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13" Type="http://schemas.openxmlformats.org/officeDocument/2006/relationships/image" Target="../media/image12.jpeg"/><Relationship Id="rId18" Type="http://schemas.openxmlformats.org/officeDocument/2006/relationships/image" Target="../media/image17.jpeg"/><Relationship Id="rId3" Type="http://schemas.openxmlformats.org/officeDocument/2006/relationships/image" Target="../media/image2.png"/><Relationship Id="rId21" Type="http://schemas.openxmlformats.org/officeDocument/2006/relationships/image" Target="../media/image20.jpeg"/><Relationship Id="rId7" Type="http://schemas.openxmlformats.org/officeDocument/2006/relationships/image" Target="../media/image6.png"/><Relationship Id="rId12" Type="http://schemas.openxmlformats.org/officeDocument/2006/relationships/image" Target="../media/image11.jpeg"/><Relationship Id="rId17" Type="http://schemas.openxmlformats.org/officeDocument/2006/relationships/image" Target="../media/image16.png"/><Relationship Id="rId2" Type="http://schemas.openxmlformats.org/officeDocument/2006/relationships/image" Target="../media/image1.tmp"/><Relationship Id="rId16" Type="http://schemas.openxmlformats.org/officeDocument/2006/relationships/image" Target="../media/image15.jpeg"/><Relationship Id="rId20" Type="http://schemas.openxmlformats.org/officeDocument/2006/relationships/image" Target="../media/image19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11" Type="http://schemas.openxmlformats.org/officeDocument/2006/relationships/image" Target="../media/image10.jpeg"/><Relationship Id="rId5" Type="http://schemas.openxmlformats.org/officeDocument/2006/relationships/image" Target="../media/image4.png"/><Relationship Id="rId15" Type="http://schemas.openxmlformats.org/officeDocument/2006/relationships/image" Target="../media/image14.jpeg"/><Relationship Id="rId10" Type="http://schemas.openxmlformats.org/officeDocument/2006/relationships/image" Target="../media/image9.png"/><Relationship Id="rId19" Type="http://schemas.openxmlformats.org/officeDocument/2006/relationships/image" Target="../media/image18.jpeg"/><Relationship Id="rId4" Type="http://schemas.openxmlformats.org/officeDocument/2006/relationships/image" Target="../media/image3.jpeg"/><Relationship Id="rId9" Type="http://schemas.openxmlformats.org/officeDocument/2006/relationships/image" Target="../media/image8.jpeg"/><Relationship Id="rId14" Type="http://schemas.openxmlformats.org/officeDocument/2006/relationships/image" Target="../media/image13.png"/><Relationship Id="rId22" Type="http://schemas.openxmlformats.org/officeDocument/2006/relationships/image" Target="../media/image2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圖片 9" descr="畫面剪輯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042"/>
          <a:stretch/>
        </p:blipFill>
        <p:spPr>
          <a:xfrm>
            <a:off x="2444264" y="822598"/>
            <a:ext cx="10344809" cy="7827690"/>
          </a:xfrm>
          <a:prstGeom prst="rect">
            <a:avLst/>
          </a:prstGeom>
        </p:spPr>
      </p:pic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84889001"/>
              </p:ext>
            </p:extLst>
          </p:nvPr>
        </p:nvGraphicFramePr>
        <p:xfrm>
          <a:off x="0" y="0"/>
          <a:ext cx="12801600" cy="8286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801600">
                  <a:extLst>
                    <a:ext uri="{9D8B030D-6E8A-4147-A177-3AD203B41FA5}">
                      <a16:colId xmlns:a16="http://schemas.microsoft.com/office/drawing/2014/main" val="1744004936"/>
                    </a:ext>
                  </a:extLst>
                </a:gridCol>
              </a:tblGrid>
              <a:tr h="828675">
                <a:tc>
                  <a:txBody>
                    <a:bodyPr/>
                    <a:lstStyle/>
                    <a:p>
                      <a:pPr marL="0" marR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3000" b="1" kern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Penghu County </a:t>
                      </a:r>
                      <a:r>
                        <a:rPr lang="en-US" altLang="zh-TW" sz="3000" b="1" kern="1200" dirty="0" err="1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Baisha</a:t>
                      </a:r>
                      <a:r>
                        <a:rPr lang="en-US" altLang="zh-TW" sz="3000" b="1" kern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Township </a:t>
                      </a:r>
                      <a:r>
                        <a:rPr lang="en-US" altLang="zh-TW" sz="3000" b="1" kern="1200" dirty="0" err="1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Dacang</a:t>
                      </a:r>
                      <a:r>
                        <a:rPr lang="en-US" altLang="zh-TW" sz="3000" b="1" kern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Village Evacuation Map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375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05130935"/>
                  </a:ext>
                </a:extLst>
              </a:tr>
            </a:tbl>
          </a:graphicData>
        </a:graphic>
      </p:graphicFrame>
      <p:graphicFrame>
        <p:nvGraphicFramePr>
          <p:cNvPr id="5" name="表格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22770112"/>
              </p:ext>
            </p:extLst>
          </p:nvPr>
        </p:nvGraphicFramePr>
        <p:xfrm>
          <a:off x="-2" y="840563"/>
          <a:ext cx="2434283" cy="87497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50902">
                  <a:extLst>
                    <a:ext uri="{9D8B030D-6E8A-4147-A177-3AD203B41FA5}">
                      <a16:colId xmlns:a16="http://schemas.microsoft.com/office/drawing/2014/main" val="389277448"/>
                    </a:ext>
                  </a:extLst>
                </a:gridCol>
                <a:gridCol w="158338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96596">
                <a:tc gridSpan="2"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Bef>
                          <a:spcPts val="0"/>
                        </a:spcBef>
                      </a:pP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Disaster Prevention Information</a:t>
                      </a:r>
                      <a:endParaRPr lang="zh-TW" altLang="en-US" sz="12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2670689"/>
                  </a:ext>
                </a:extLst>
              </a:tr>
              <a:tr h="386591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Emergency Notification Unit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9708363"/>
                  </a:ext>
                </a:extLst>
              </a:tr>
              <a:tr h="2091504">
                <a:tc gridSpan="2">
                  <a:txBody>
                    <a:bodyPr/>
                    <a:lstStyle/>
                    <a:p>
                      <a:pPr marL="128588" marR="0" lvl="0" indent="-128588" algn="l" defTabSz="960120" rtl="0" eaLnBrk="1" fontAlgn="auto" latinLnBrk="0" hangingPunct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altLang="zh-TW" sz="1200" kern="1200" baseline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Penghu Emergency Operation Center TEL:06-9277619</a:t>
                      </a:r>
                    </a:p>
                    <a:p>
                      <a:pPr marL="128588" marR="0" lvl="0" indent="-128588" algn="l" defTabSz="960120" rtl="0" eaLnBrk="1" fontAlgn="auto" latinLnBrk="0" hangingPunct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altLang="zh-TW" sz="1200" kern="1200" baseline="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Baisha</a:t>
                      </a:r>
                      <a:r>
                        <a:rPr lang="en-US" altLang="zh-TW" sz="1200" kern="1200" baseline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Township</a:t>
                      </a:r>
                      <a:r>
                        <a:rPr lang="zh-TW" altLang="en-US" sz="1200" kern="1200" baseline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zh-TW" sz="1200" kern="1200" baseline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Emergency Operation Center</a:t>
                      </a:r>
                      <a:br>
                        <a:rPr lang="en-US" altLang="zh-TW" sz="1200" kern="1200" baseline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</a:br>
                      <a:r>
                        <a:rPr lang="en-US" altLang="zh-TW" sz="1200" kern="1200" baseline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TEL:06-9931001</a:t>
                      </a:r>
                    </a:p>
                    <a:p>
                      <a:pPr marL="128588" marR="0" lvl="0" indent="-128588" algn="l" defTabSz="960120" rtl="0" eaLnBrk="1" fontAlgn="auto" latinLnBrk="0" hangingPunct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altLang="zh-TW" sz="1200" kern="1200" baseline="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Dacang</a:t>
                      </a:r>
                      <a:r>
                        <a:rPr lang="en-US" altLang="zh-TW" sz="1200" kern="1200" baseline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Police Station</a:t>
                      </a:r>
                      <a:br>
                        <a:rPr lang="en-US" altLang="zh-TW" sz="1200" kern="1200" baseline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</a:br>
                      <a:r>
                        <a:rPr lang="en-US" altLang="zh-TW" sz="1200" kern="1200" baseline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TEL:06-9932790</a:t>
                      </a:r>
                    </a:p>
                    <a:p>
                      <a:pPr marL="128588" marR="0" lvl="0" indent="-128588" algn="l" defTabSz="960120" rtl="0" eaLnBrk="1" fontAlgn="auto" latinLnBrk="0" hangingPunct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altLang="zh-TW" sz="1200" kern="1200" baseline="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Dacang</a:t>
                      </a:r>
                      <a:r>
                        <a:rPr lang="en-US" altLang="zh-TW" sz="1200" kern="1200" baseline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Fire Station</a:t>
                      </a:r>
                      <a:br>
                        <a:rPr lang="en-US" altLang="zh-TW" sz="1200" kern="1200" baseline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</a:br>
                      <a:r>
                        <a:rPr lang="en-US" altLang="zh-TW" sz="1200" kern="1200" baseline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TEL:06-9932803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7769723"/>
                  </a:ext>
                </a:extLst>
              </a:tr>
              <a:tr h="361525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Evacuation Principle</a:t>
                      </a:r>
                      <a:endParaRPr lang="zh-TW" altLang="en-US" sz="12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5997284"/>
                  </a:ext>
                </a:extLst>
              </a:tr>
              <a:tr h="1637131">
                <a:tc gridSpan="2">
                  <a:txBody>
                    <a:bodyPr/>
                    <a:lstStyle/>
                    <a:p>
                      <a:pPr marL="128588" marR="0" lvl="0" indent="-128588" algn="just" defTabSz="960120" rtl="0" eaLnBrk="1" fontAlgn="auto" latinLnBrk="0" hangingPunct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altLang="zh-TW" sz="1200" kern="1200" baseline="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Flood:Stay</a:t>
                      </a:r>
                      <a:r>
                        <a:rPr lang="en-US" altLang="zh-TW" sz="1200" kern="1200" baseline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away from low-lying area or go to evacuation shelter.</a:t>
                      </a:r>
                    </a:p>
                    <a:p>
                      <a:pPr marL="128588" marR="0" lvl="0" indent="-128588" algn="just" defTabSz="960120" rtl="0" eaLnBrk="1" fontAlgn="auto" latinLnBrk="0" hangingPunct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altLang="zh-TW" sz="1200" kern="1200" baseline="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Earthquake:Go</a:t>
                      </a:r>
                      <a:r>
                        <a:rPr lang="en-US" altLang="zh-TW" sz="1200" kern="1200" baseline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to open space or evacuation shelter.</a:t>
                      </a:r>
                    </a:p>
                    <a:p>
                      <a:pPr marL="128588" marR="0" lvl="0" indent="-128588" algn="just" defTabSz="960120" rtl="0" eaLnBrk="1" fontAlgn="auto" latinLnBrk="0" hangingPunct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altLang="zh-TW" sz="12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Tsunami:Stay</a:t>
                      </a: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away from coastal low-lying area and take refuge in the nearby highland.</a:t>
                      </a:r>
                      <a:endParaRPr lang="zh-TW" altLang="en-US" sz="1200" dirty="0"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1450117"/>
                  </a:ext>
                </a:extLst>
              </a:tr>
              <a:tr h="361525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Evacuation Shelter</a:t>
                      </a:r>
                      <a:endParaRPr lang="zh-TW" altLang="en-US" sz="12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6508079"/>
                  </a:ext>
                </a:extLst>
              </a:tr>
              <a:tr h="325365">
                <a:tc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itchFamily="34" charset="-120"/>
                          <a:cs typeface="+mn-cs"/>
                        </a:rPr>
                        <a:t>Name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itchFamily="34" charset="-120"/>
                          <a:cs typeface="+mn-cs"/>
                        </a:rPr>
                        <a:t>Highland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74012">
                <a:tc>
                  <a:txBody>
                    <a:bodyPr/>
                    <a:lstStyle/>
                    <a:p>
                      <a:pPr marL="0" algn="ctr" defTabSz="1280160" rtl="0" eaLnBrk="1" latinLnBrk="0" hangingPunct="1">
                        <a:lnSpc>
                          <a:spcPct val="11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Area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just" defTabSz="1280160" rtl="0" eaLnBrk="1" latinLnBrk="0" hangingPunct="1">
                        <a:lnSpc>
                          <a:spcPct val="11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4,000 m</a:t>
                      </a:r>
                      <a:r>
                        <a:rPr kumimoji="0" lang="en-US" altLang="zh-TW" sz="1200" b="0" kern="1200" baseline="30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altLang="zh-TW" sz="1200" kern="120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74012">
                <a:tc>
                  <a:txBody>
                    <a:bodyPr/>
                    <a:lstStyle/>
                    <a:p>
                      <a:pPr marL="0" algn="ctr" defTabSz="1280160" rtl="0" eaLnBrk="1" latinLnBrk="0" hangingPunct="1">
                        <a:lnSpc>
                          <a:spcPct val="11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Capacity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just" defTabSz="1280160" rtl="0" eaLnBrk="1" latinLnBrk="0" hangingPunct="1">
                        <a:lnSpc>
                          <a:spcPct val="11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1,000 people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564512">
                <a:tc>
                  <a:txBody>
                    <a:bodyPr/>
                    <a:lstStyle/>
                    <a:p>
                      <a:pPr marL="0" marR="0" indent="0" algn="ctr" defTabSz="960120" rtl="0" eaLnBrk="1" fontAlgn="auto" latinLnBrk="0" hangingPunct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Name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1280160" rtl="0" eaLnBrk="1" fontAlgn="auto" latinLnBrk="0" hangingPunct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b="0" kern="120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itchFamily="34" charset="-120"/>
                          <a:cs typeface="+mn-cs"/>
                        </a:rPr>
                        <a:t>Dacang</a:t>
                      </a:r>
                      <a:r>
                        <a:rPr lang="en-US" altLang="zh-TW" sz="12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itchFamily="34" charset="-120"/>
                          <a:cs typeface="+mn-cs"/>
                        </a:rPr>
                        <a:t> Community Activity Center</a:t>
                      </a:r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08498745"/>
                  </a:ext>
                </a:extLst>
              </a:tr>
              <a:tr h="274012"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Area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129</a:t>
                      </a:r>
                      <a:r>
                        <a:rPr kumimoji="0" lang="zh-TW" altLang="en-US" sz="12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en-US" altLang="zh-TW" sz="12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m</a:t>
                      </a:r>
                      <a:r>
                        <a:rPr kumimoji="0" lang="en-US" altLang="zh-TW" sz="1200" b="0" kern="1200" baseline="30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74918540"/>
                  </a:ext>
                </a:extLst>
              </a:tr>
              <a:tr h="274012"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Capacity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30 people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81224823"/>
                  </a:ext>
                </a:extLst>
              </a:tr>
              <a:tr h="483592"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Address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just" defTabSz="1280160" rtl="0" eaLnBrk="1" fontAlgn="b" latinLnBrk="0" hangingPunct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2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No. 67, </a:t>
                      </a:r>
                      <a:r>
                        <a:rPr lang="en-US" altLang="zh-TW" sz="1200" b="0" kern="120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itchFamily="34" charset="-120"/>
                          <a:cs typeface="+mn-cs"/>
                        </a:rPr>
                        <a:t>Dacang</a:t>
                      </a:r>
                      <a:r>
                        <a:rPr kumimoji="0" lang="en-US" altLang="zh-TW" sz="12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kumimoji="0" lang="en-US" altLang="zh-TW" sz="1200" b="0" kern="120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Baisha</a:t>
                      </a:r>
                      <a:r>
                        <a:rPr kumimoji="0" lang="en-US" altLang="zh-TW" sz="12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Township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78826884"/>
                  </a:ext>
                </a:extLst>
              </a:tr>
              <a:tr h="274012">
                <a:tc>
                  <a:txBody>
                    <a:bodyPr/>
                    <a:lstStyle/>
                    <a:p>
                      <a:pPr marL="0" marR="0" indent="0" algn="ctr" defTabSz="960120" rtl="0" eaLnBrk="1" fontAlgn="auto" latinLnBrk="0" hangingPunct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TEL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0000"/>
                        </a:lnSpc>
                        <a:spcBef>
                          <a:spcPts val="0"/>
                        </a:spcBef>
                      </a:pP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06-9932797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38185715"/>
                  </a:ext>
                </a:extLst>
              </a:tr>
              <a:tr h="771344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Made</a:t>
                      </a:r>
                      <a:r>
                        <a:rPr lang="en-US" altLang="zh-TW" sz="1200" b="1" kern="12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in </a:t>
                      </a: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March</a:t>
                      </a:r>
                      <a:r>
                        <a:rPr lang="en-US" altLang="zh-TW" sz="1200" b="1" kern="12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2023 by </a:t>
                      </a:r>
                      <a:r>
                        <a:rPr lang="en-US" altLang="zh-TW" sz="1200" b="1" kern="120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Baisha</a:t>
                      </a: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Township  </a:t>
                      </a:r>
                      <a:r>
                        <a:rPr lang="en-US" altLang="zh-TW" sz="1200" b="1" kern="12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Office, Penghu County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9765497"/>
                  </a:ext>
                </a:extLst>
              </a:tr>
            </a:tbl>
          </a:graphicData>
        </a:graphic>
      </p:graphicFrame>
      <p:graphicFrame>
        <p:nvGraphicFramePr>
          <p:cNvPr id="6" name="表格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87359696"/>
              </p:ext>
            </p:extLst>
          </p:nvPr>
        </p:nvGraphicFramePr>
        <p:xfrm>
          <a:off x="2434281" y="8662297"/>
          <a:ext cx="10379430" cy="94988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9240">
                  <a:extLst>
                    <a:ext uri="{9D8B030D-6E8A-4147-A177-3AD203B41FA5}">
                      <a16:colId xmlns:a16="http://schemas.microsoft.com/office/drawing/2014/main" val="1254512163"/>
                    </a:ext>
                  </a:extLst>
                </a:gridCol>
                <a:gridCol w="2540404">
                  <a:extLst>
                    <a:ext uri="{9D8B030D-6E8A-4147-A177-3AD203B41FA5}">
                      <a16:colId xmlns:a16="http://schemas.microsoft.com/office/drawing/2014/main" val="2187642939"/>
                    </a:ext>
                  </a:extLst>
                </a:gridCol>
                <a:gridCol w="199529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293563">
                  <a:extLst>
                    <a:ext uri="{9D8B030D-6E8A-4147-A177-3AD203B41FA5}">
                      <a16:colId xmlns:a16="http://schemas.microsoft.com/office/drawing/2014/main" val="2237506941"/>
                    </a:ext>
                  </a:extLst>
                </a:gridCol>
                <a:gridCol w="176902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11900">
                  <a:extLst>
                    <a:ext uri="{9D8B030D-6E8A-4147-A177-3AD203B41FA5}">
                      <a16:colId xmlns:a16="http://schemas.microsoft.com/office/drawing/2014/main" val="1923843585"/>
                    </a:ext>
                  </a:extLst>
                </a:gridCol>
              </a:tblGrid>
              <a:tr h="223705">
                <a:tc rowSpan="4">
                  <a:txBody>
                    <a:bodyPr/>
                    <a:lstStyle/>
                    <a:p>
                      <a:pPr algn="ctr"/>
                      <a:r>
                        <a:rPr lang="en-US" altLang="zh-TW" sz="11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Legend</a:t>
                      </a:r>
                      <a:endParaRPr lang="zh-TW" altLang="en-US" sz="11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altLang="zh-TW" sz="11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Labelling</a:t>
                      </a:r>
                      <a:endParaRPr lang="zh-TW" altLang="en-US" sz="11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US" altLang="zh-TW" sz="11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Facility</a:t>
                      </a:r>
                      <a:endParaRPr lang="zh-TW" altLang="en-US" sz="11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50696190"/>
                  </a:ext>
                </a:extLst>
              </a:tr>
              <a:tr h="237889"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         Evacuation Route</a:t>
                      </a:r>
                      <a:endParaRPr kumimoji="0" lang="zh-TW" altLang="en-US" sz="11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         Shelter for Flood</a:t>
                      </a:r>
                      <a:endParaRPr kumimoji="0" lang="zh-TW" altLang="en-US" sz="11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</a:t>
                      </a:r>
                      <a:r>
                        <a:rPr kumimoji="0" lang="en-US" altLang="zh-TW" sz="11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Indoor Evacuation Shelter</a:t>
                      </a:r>
                      <a:endParaRPr kumimoji="0" lang="zh-TW" altLang="en-US" sz="11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Park</a:t>
                      </a:r>
                      <a:endParaRPr kumimoji="0" lang="zh-TW" altLang="en-US" sz="11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</a:t>
                      </a:r>
                      <a:r>
                        <a:rPr kumimoji="0" lang="zh-TW" altLang="en-US" sz="11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</a:t>
                      </a:r>
                      <a:r>
                        <a:rPr kumimoji="0" lang="en-US" altLang="zh-TW" sz="11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Medical Facility</a:t>
                      </a:r>
                      <a:endParaRPr kumimoji="0" lang="zh-TW" altLang="en-US" sz="11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01896364"/>
                  </a:ext>
                </a:extLst>
              </a:tr>
              <a:tr h="237889"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         </a:t>
                      </a:r>
                      <a:r>
                        <a:rPr kumimoji="0" lang="en-US" altLang="zh-TW" sz="1100" b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Flooded Area</a:t>
                      </a:r>
                      <a:endParaRPr kumimoji="0" lang="zh-TW" altLang="en-US" sz="1100" b="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         Shelter for Earthquake</a:t>
                      </a:r>
                      <a:endParaRPr kumimoji="0" lang="zh-TW" altLang="en-US" sz="1100" b="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</a:t>
                      </a:r>
                      <a:r>
                        <a:rPr kumimoji="0" lang="en-US" altLang="zh-TW" sz="11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Outdoor Evacuation Shelter</a:t>
                      </a:r>
                      <a:endParaRPr kumimoji="0" lang="zh-TW" altLang="en-US" sz="11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100" b="0" kern="12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</a:t>
                      </a:r>
                      <a:r>
                        <a:rPr kumimoji="0" lang="en-US" altLang="zh-TW" sz="11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Police Department</a:t>
                      </a:r>
                      <a:endParaRPr kumimoji="0" lang="zh-TW" altLang="en-US" sz="11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0" lang="zh-TW" altLang="en-US" sz="11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93218227"/>
                  </a:ext>
                </a:extLst>
              </a:tr>
              <a:tr h="237889"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100" b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         </a:t>
                      </a:r>
                      <a:r>
                        <a:rPr kumimoji="0" lang="en-US" altLang="zh-TW" sz="1100" b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Continuous Monitored Area</a:t>
                      </a:r>
                      <a:endParaRPr kumimoji="0" lang="zh-TW" altLang="en-US" sz="1100" b="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         Shelter for Tsunami</a:t>
                      </a:r>
                      <a:endParaRPr kumimoji="0" lang="zh-TW" altLang="en-US" sz="1100" b="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</a:t>
                      </a:r>
                      <a:r>
                        <a:rPr kumimoji="0" lang="en-US" altLang="zh-TW" sz="1100" b="0" kern="12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</a:t>
                      </a:r>
                      <a:r>
                        <a:rPr kumimoji="0" lang="en-US" altLang="zh-TW" sz="11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Helipad</a:t>
                      </a:r>
                      <a:endParaRPr kumimoji="0" lang="zh-TW" altLang="en-US" sz="11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</a:t>
                      </a:r>
                      <a:r>
                        <a:rPr kumimoji="0" lang="en-US" altLang="zh-TW" sz="11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Fire Department</a:t>
                      </a:r>
                      <a:endParaRPr kumimoji="0" lang="zh-TW" altLang="en-US" sz="11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0" lang="zh-TW" altLang="en-US" sz="11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64228484"/>
                  </a:ext>
                </a:extLst>
              </a:tr>
            </a:tbl>
          </a:graphicData>
        </a:graphic>
      </p:graphicFrame>
      <p:sp>
        <p:nvSpPr>
          <p:cNvPr id="12" name="向右箭號 129"/>
          <p:cNvSpPr>
            <a:spLocks noChangeAspect="1"/>
          </p:cNvSpPr>
          <p:nvPr/>
        </p:nvSpPr>
        <p:spPr bwMode="auto">
          <a:xfrm>
            <a:off x="2957184" y="8960428"/>
            <a:ext cx="424664" cy="126000"/>
          </a:xfrm>
          <a:prstGeom prst="rightArrow">
            <a:avLst>
              <a:gd name="adj1" fmla="val 32705"/>
              <a:gd name="adj2" fmla="val 54139"/>
            </a:avLst>
          </a:prstGeom>
          <a:blipFill dpi="0" rotWithShape="1">
            <a:blip r:embed="rId3" cstate="print"/>
            <a:srcRect/>
            <a:stretch>
              <a:fillRect/>
            </a:stretch>
          </a:blipFill>
          <a:ln w="95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>
              <a:solidFill>
                <a:prstClr val="white"/>
              </a:solidFill>
            </a:endParaRPr>
          </a:p>
        </p:txBody>
      </p:sp>
      <p:sp>
        <p:nvSpPr>
          <p:cNvPr id="33" name="Line 20"/>
          <p:cNvSpPr>
            <a:spLocks noChangeShapeType="1"/>
          </p:cNvSpPr>
          <p:nvPr/>
        </p:nvSpPr>
        <p:spPr bwMode="auto">
          <a:xfrm>
            <a:off x="2945293" y="9490543"/>
            <a:ext cx="431800" cy="0"/>
          </a:xfrm>
          <a:prstGeom prst="line">
            <a:avLst/>
          </a:prstGeom>
          <a:noFill/>
          <a:ln w="762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34" name="Line 20"/>
          <p:cNvSpPr>
            <a:spLocks noChangeShapeType="1"/>
          </p:cNvSpPr>
          <p:nvPr/>
        </p:nvSpPr>
        <p:spPr bwMode="auto">
          <a:xfrm>
            <a:off x="2945293" y="9251807"/>
            <a:ext cx="431800" cy="0"/>
          </a:xfrm>
          <a:prstGeom prst="line">
            <a:avLst/>
          </a:prstGeom>
          <a:noFill/>
          <a:ln w="76200">
            <a:solidFill>
              <a:srgbClr val="FF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2" name="矩形 1"/>
          <p:cNvSpPr/>
          <p:nvPr/>
        </p:nvSpPr>
        <p:spPr>
          <a:xfrm>
            <a:off x="-4" y="0"/>
            <a:ext cx="12801600" cy="9601200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sz="2400"/>
          </a:p>
        </p:txBody>
      </p:sp>
      <p:pic>
        <p:nvPicPr>
          <p:cNvPr id="38" name="圖片 16" descr="圖示-直升機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398686" y="9411991"/>
            <a:ext cx="288000" cy="15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" name="圖片 38"/>
          <p:cNvPicPr>
            <a:picLocks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1717" y="9167324"/>
            <a:ext cx="216000" cy="180000"/>
          </a:xfrm>
          <a:prstGeom prst="rect">
            <a:avLst/>
          </a:prstGeom>
        </p:spPr>
      </p:pic>
      <p:pic>
        <p:nvPicPr>
          <p:cNvPr id="40" name="圖片 39"/>
          <p:cNvPicPr>
            <a:picLocks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3576" y="9394873"/>
            <a:ext cx="216000" cy="180000"/>
          </a:xfrm>
          <a:prstGeom prst="rect">
            <a:avLst/>
          </a:prstGeom>
        </p:spPr>
      </p:pic>
      <p:pic>
        <p:nvPicPr>
          <p:cNvPr id="41" name="Picture 2"/>
          <p:cNvPicPr>
            <a:picLocks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64813" y="8911077"/>
            <a:ext cx="252000" cy="21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2" name="Picture 2" descr="C:\Users\tiit\Desktop\公園2.jpg"/>
          <p:cNvPicPr>
            <a:picLocks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86989" y="8913073"/>
            <a:ext cx="252000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3" name="Picture 4" descr="C:\Users\user\Desktop\防災圖示-室內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449487" y="8927293"/>
            <a:ext cx="175468" cy="18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" name="Picture 14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449373" y="9162380"/>
            <a:ext cx="180335" cy="183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0" name="Picture 4" descr="D:\邱老師的資料\澎湖防災(107~111)\防災圖資\六鄉(市)96村里簡易疏散避難圖-10801\英文版\參考資料\適用水災災害.jpg"/>
          <p:cNvPicPr>
            <a:picLocks noChangeAspect="1" noChangeArrowheads="1"/>
          </p:cNvPicPr>
          <p:nvPr/>
        </p:nvPicPr>
        <p:blipFill>
          <a:blip r:embed="rId11" cstate="print">
            <a:clrChange>
              <a:clrFrom>
                <a:srgbClr val="FCFDFF"/>
              </a:clrFrom>
              <a:clrTo>
                <a:srgbClr val="FCFD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468893" y="8928870"/>
            <a:ext cx="180000" cy="1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1" name="Picture 3" descr="D:\邱老師的資料\澎湖防災(107~111)\防災圖資\六鄉(市)96村里簡易疏散避難圖-10801\英文版\參考資料\適用地震災害.jpg"/>
          <p:cNvPicPr>
            <a:picLocks noChangeAspect="1" noChangeArrowheads="1"/>
          </p:cNvPicPr>
          <p:nvPr/>
        </p:nvPicPr>
        <p:blipFill>
          <a:blip r:embed="rId12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468893" y="9165361"/>
            <a:ext cx="180000" cy="1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" name="Picture 2" descr="D:\邱老師的資料\澎湖防災(107~111)\防災圖資\六鄉(市)96村里簡易疏散避難圖-10801\英文版\參考資料\適用海嘯災害.jpg"/>
          <p:cNvPicPr>
            <a:picLocks noChangeAspect="1" noChangeArrowheads="1"/>
          </p:cNvPicPr>
          <p:nvPr/>
        </p:nvPicPr>
        <p:blipFill>
          <a:blip r:embed="rId13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470624" y="9392050"/>
            <a:ext cx="176539" cy="1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7" name="Picture 5" descr="警察"/>
          <p:cNvPicPr preferRelativeResize="0">
            <a:picLocks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68646" y="6822342"/>
            <a:ext cx="464400" cy="46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9" name="文字方塊 68"/>
          <p:cNvSpPr txBox="1"/>
          <p:nvPr/>
        </p:nvSpPr>
        <p:spPr>
          <a:xfrm>
            <a:off x="9268646" y="7324215"/>
            <a:ext cx="2635442" cy="4001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 fontAlgn="base">
              <a:defRPr sz="2000" b="1">
                <a:solidFill>
                  <a:srgbClr val="FF0000"/>
                </a:solidFill>
                <a:latin typeface="Times New Roman" panose="02020603050405020304" pitchFamily="18" charset="0"/>
                <a:ea typeface="微軟正黑體" pitchFamily="34" charset="-120"/>
              </a:defRPr>
            </a:lvl1pPr>
          </a:lstStyle>
          <a:p>
            <a:r>
              <a:rPr lang="en-US" altLang="zh-TW" dirty="0" err="1"/>
              <a:t>Dacang</a:t>
            </a:r>
            <a:r>
              <a:rPr lang="en-US" altLang="zh-TW" dirty="0"/>
              <a:t> Police Station</a:t>
            </a:r>
            <a:endParaRPr lang="zh-TW" altLang="en-US" dirty="0"/>
          </a:p>
        </p:txBody>
      </p:sp>
      <p:sp>
        <p:nvSpPr>
          <p:cNvPr id="81" name="矩形 2"/>
          <p:cNvSpPr>
            <a:spLocks noChangeArrowheads="1"/>
          </p:cNvSpPr>
          <p:nvPr/>
        </p:nvSpPr>
        <p:spPr bwMode="auto">
          <a:xfrm>
            <a:off x="6545349" y="2446636"/>
            <a:ext cx="2481997" cy="4770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TW" sz="2500" b="1" dirty="0" err="1">
                <a:solidFill>
                  <a:srgbClr val="0000FF"/>
                </a:solidFill>
                <a:latin typeface="Times New Roman" panose="02020603050405020304" pitchFamily="18" charset="0"/>
                <a:ea typeface="微軟正黑體" pitchFamily="34" charset="-120"/>
              </a:rPr>
              <a:t>Dacang</a:t>
            </a:r>
            <a:r>
              <a:rPr lang="en-US" altLang="zh-TW" sz="2500" b="1" dirty="0">
                <a:solidFill>
                  <a:srgbClr val="0000FF"/>
                </a:solidFill>
                <a:latin typeface="Times New Roman" panose="02020603050405020304" pitchFamily="18" charset="0"/>
                <a:ea typeface="微軟正黑體" pitchFamily="34" charset="-120"/>
              </a:rPr>
              <a:t> Village</a:t>
            </a:r>
            <a:endParaRPr lang="zh-TW" altLang="en-US" sz="2500" b="1" dirty="0">
              <a:solidFill>
                <a:srgbClr val="0000FF"/>
              </a:solidFill>
              <a:latin typeface="Times New Roman" panose="02020603050405020304" pitchFamily="18" charset="0"/>
              <a:ea typeface="微軟正黑體" pitchFamily="34" charset="-120"/>
            </a:endParaRPr>
          </a:p>
        </p:txBody>
      </p:sp>
      <p:pic>
        <p:nvPicPr>
          <p:cNvPr id="85" name="Picture 2" descr="D:\邱老師的資料\澎湖防災(107~111)\防災圖資\六鄉(市)96村里簡易疏散避難圖-10801\英文版\參考資料\適用海嘯災害.jpg">
            <a:extLst>
              <a:ext uri="{FF2B5EF4-FFF2-40B4-BE49-F238E27FC236}">
                <a16:creationId xmlns:a16="http://schemas.microsoft.com/office/drawing/2014/main" id="{201CAEBD-FC7B-48B9-AA23-C125B4A4E7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616764" y="5847307"/>
            <a:ext cx="317963" cy="324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0" name="Picture 2" descr="D:\邱老師的資料\澎湖防災(107~111)\防災圖資\六鄉(市)96村里簡易疏散避難圖-10801\英文版\參考資料\適用海嘯災害.jpg"/>
          <p:cNvPicPr>
            <a:picLocks noChangeAspect="1" noChangeArrowheads="1"/>
          </p:cNvPicPr>
          <p:nvPr/>
        </p:nvPicPr>
        <p:blipFill>
          <a:blip r:embed="rId15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0535" y="6129938"/>
            <a:ext cx="213682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1" name="Picture 3" descr="1021室外"/>
          <p:cNvPicPr preferRelativeResize="0">
            <a:picLocks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30730" y="5777206"/>
            <a:ext cx="453600" cy="46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8" name="Picture 4" descr="250px-Star_of_life2_svg"/>
          <p:cNvPicPr>
            <a:picLocks noChangeAspect="1" noChangeArrowheads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99593" y="6330258"/>
            <a:ext cx="464400" cy="46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9" name="Picture 5" descr="圖形1"/>
          <p:cNvPicPr preferRelativeResize="0">
            <a:picLocks noChangeArrowheads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81706" y="6822342"/>
            <a:ext cx="464400" cy="46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矩形 7"/>
          <p:cNvSpPr/>
          <p:nvPr/>
        </p:nvSpPr>
        <p:spPr>
          <a:xfrm>
            <a:off x="6375400" y="6851342"/>
            <a:ext cx="2356149" cy="4001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 fontAlgn="base"/>
            <a:r>
              <a:rPr lang="en-US" altLang="zh-TW" sz="2000" b="1" dirty="0" err="1">
                <a:solidFill>
                  <a:srgbClr val="FF0000"/>
                </a:solidFill>
                <a:latin typeface="Times New Roman" panose="02020603050405020304" pitchFamily="18" charset="0"/>
                <a:ea typeface="微軟正黑體" pitchFamily="34" charset="-120"/>
              </a:rPr>
              <a:t>Dacang</a:t>
            </a:r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itchFamily="34" charset="-120"/>
              </a:rPr>
              <a:t> Fire Station</a:t>
            </a:r>
            <a:endParaRPr lang="zh-TW" altLang="en-US" sz="2000" b="1" dirty="0">
              <a:solidFill>
                <a:srgbClr val="FF0000"/>
              </a:solidFill>
              <a:latin typeface="Times New Roman" panose="02020603050405020304" pitchFamily="18" charset="0"/>
              <a:ea typeface="微軟正黑體" pitchFamily="34" charset="-120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3492500" y="6384620"/>
            <a:ext cx="3462317" cy="4001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 fontAlgn="base"/>
            <a:r>
              <a:rPr lang="en-US" altLang="zh-TW" sz="2000" b="1" dirty="0" err="1">
                <a:solidFill>
                  <a:srgbClr val="FF0000"/>
                </a:solidFill>
                <a:latin typeface="Times New Roman" panose="02020603050405020304" pitchFamily="18" charset="0"/>
                <a:ea typeface="微軟正黑體" pitchFamily="34" charset="-120"/>
              </a:rPr>
              <a:t>Dacang</a:t>
            </a:r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itchFamily="34" charset="-120"/>
              </a:rPr>
              <a:t>  </a:t>
            </a:r>
            <a:r>
              <a:rPr kumimoji="1"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itchFamily="34" charset="-120"/>
              </a:rPr>
              <a:t>Public Health Center</a:t>
            </a:r>
            <a:endParaRPr lang="zh-TW" altLang="en-US" sz="2000" b="1" dirty="0">
              <a:solidFill>
                <a:srgbClr val="FF0000"/>
              </a:solidFill>
              <a:latin typeface="Times New Roman" panose="02020603050405020304" pitchFamily="18" charset="0"/>
              <a:ea typeface="微軟正黑體" pitchFamily="34" charset="-120"/>
            </a:endParaRPr>
          </a:p>
        </p:txBody>
      </p:sp>
      <p:pic>
        <p:nvPicPr>
          <p:cNvPr id="36" name="圖片 65" descr="澎湖456.jpg"/>
          <p:cNvPicPr>
            <a:picLocks noChangeAspect="1"/>
          </p:cNvPicPr>
          <p:nvPr/>
        </p:nvPicPr>
        <p:blipFill>
          <a:blip r:embed="rId1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580" t="29166" r="34528" b="43750"/>
          <a:stretch>
            <a:fillRect/>
          </a:stretch>
        </p:blipFill>
        <p:spPr bwMode="auto">
          <a:xfrm>
            <a:off x="11510129" y="940995"/>
            <a:ext cx="1164598" cy="11973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" name="矩形 31">
            <a:extLst>
              <a:ext uri="{FF2B5EF4-FFF2-40B4-BE49-F238E27FC236}">
                <a16:creationId xmlns:a16="http://schemas.microsoft.com/office/drawing/2014/main" id="{BC209529-6769-47C6-A659-70E6BF538901}"/>
              </a:ext>
            </a:extLst>
          </p:cNvPr>
          <p:cNvSpPr/>
          <p:nvPr/>
        </p:nvSpPr>
        <p:spPr>
          <a:xfrm>
            <a:off x="8881070" y="5344258"/>
            <a:ext cx="1239551" cy="4001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 fontAlgn="base"/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itchFamily="34" charset="-120"/>
              </a:rPr>
              <a:t>Highland</a:t>
            </a:r>
          </a:p>
        </p:txBody>
      </p:sp>
      <p:pic>
        <p:nvPicPr>
          <p:cNvPr id="3" name="Picture 3" descr="D:\邱老師的資料\澎湖防災(107~111)\防災圖資\六鄉(市)96村里簡易疏散避難圖-10801\英文版\參考資料\適用地震災害.jpg">
            <a:extLst>
              <a:ext uri="{FF2B5EF4-FFF2-40B4-BE49-F238E27FC236}">
                <a16:creationId xmlns:a16="http://schemas.microsoft.com/office/drawing/2014/main" id="{589C90BE-3AC1-2138-0EE7-DEC6C834A6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0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987313" y="6369875"/>
            <a:ext cx="324197" cy="324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D:\邱老師的資料\澎湖防災(107~111)\防災圖資\六鄉(市)96村里簡易疏散避難圖-10801\英文版\參考資料\適用水災災害.jpg">
            <a:extLst>
              <a:ext uri="{FF2B5EF4-FFF2-40B4-BE49-F238E27FC236}">
                <a16:creationId xmlns:a16="http://schemas.microsoft.com/office/drawing/2014/main" id="{B8116EF7-EF7A-F3B6-3437-837BAF972F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1" cstate="print">
            <a:clrChange>
              <a:clrFrom>
                <a:srgbClr val="FCFDFF"/>
              </a:clrFrom>
              <a:clrTo>
                <a:srgbClr val="FCFD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639868" y="6369875"/>
            <a:ext cx="324197" cy="324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矩形 10">
            <a:extLst>
              <a:ext uri="{FF2B5EF4-FFF2-40B4-BE49-F238E27FC236}">
                <a16:creationId xmlns:a16="http://schemas.microsoft.com/office/drawing/2014/main" id="{5F2BA5B4-9FA9-C0CC-295F-593943B4152A}"/>
              </a:ext>
            </a:extLst>
          </p:cNvPr>
          <p:cNvSpPr/>
          <p:nvPr/>
        </p:nvSpPr>
        <p:spPr>
          <a:xfrm>
            <a:off x="9853140" y="6196276"/>
            <a:ext cx="2481997" cy="64633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 fontAlgn="base">
              <a:lnSpc>
                <a:spcPct val="90000"/>
              </a:lnSpc>
            </a:pPr>
            <a:r>
              <a:rPr lang="en-US" altLang="zh-TW" sz="2000" b="1" dirty="0" err="1">
                <a:solidFill>
                  <a:srgbClr val="FF0000"/>
                </a:solidFill>
                <a:latin typeface="Times New Roman" panose="02020603050405020304" pitchFamily="18" charset="0"/>
                <a:ea typeface="微軟正黑體" pitchFamily="34" charset="-120"/>
              </a:rPr>
              <a:t>Dacang</a:t>
            </a:r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itchFamily="34" charset="-120"/>
              </a:rPr>
              <a:t> Community </a:t>
            </a:r>
          </a:p>
          <a:p>
            <a:pPr algn="ctr" fontAlgn="base">
              <a:lnSpc>
                <a:spcPct val="90000"/>
              </a:lnSpc>
            </a:pPr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itchFamily="34" charset="-120"/>
              </a:rPr>
              <a:t>Activity Center</a:t>
            </a:r>
          </a:p>
        </p:txBody>
      </p:sp>
      <p:pic>
        <p:nvPicPr>
          <p:cNvPr id="13" name="Picture 6">
            <a:extLst>
              <a:ext uri="{FF2B5EF4-FFF2-40B4-BE49-F238E27FC236}">
                <a16:creationId xmlns:a16="http://schemas.microsoft.com/office/drawing/2014/main" id="{29701199-D7EC-9565-C91E-AAE651EC31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64754" y="6289017"/>
            <a:ext cx="44823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" name="Picture 3" descr="D:\邱老師的資料\澎湖防災(107~111)\防災圖資\六鄉(市)96村里簡易疏散避難圖-10801\英文版\參考資料\適用地震災害.jpg">
            <a:extLst>
              <a:ext uri="{FF2B5EF4-FFF2-40B4-BE49-F238E27FC236}">
                <a16:creationId xmlns:a16="http://schemas.microsoft.com/office/drawing/2014/main" id="{349E145C-DD03-ED49-C0B6-4414D69653D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0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86827" y="7259335"/>
            <a:ext cx="216000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4" descr="D:\邱老師的資料\澎湖防災(107~111)\防災圖資\六鄉(市)96村里簡易疏散避難圖-10801\英文版\參考資料\適用水災災害.jpg">
            <a:extLst>
              <a:ext uri="{FF2B5EF4-FFF2-40B4-BE49-F238E27FC236}">
                <a16:creationId xmlns:a16="http://schemas.microsoft.com/office/drawing/2014/main" id="{EE74F184-3355-806A-A537-A01DEC0527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1" cstate="print">
            <a:clrChange>
              <a:clrFrom>
                <a:srgbClr val="FCFDFF"/>
              </a:clrFrom>
              <a:clrTo>
                <a:srgbClr val="FCFD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53036" y="7261180"/>
            <a:ext cx="216000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4199780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 佈景主題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佈景主題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佈景主題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436</TotalTime>
  <Words>191</Words>
  <Application>Microsoft Office PowerPoint</Application>
  <PresentationFormat>A3 紙張 (297x420 公釐)</PresentationFormat>
  <Paragraphs>52</Paragraphs>
  <Slides>1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4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Times New Roman</vt:lpstr>
      <vt:lpstr>Office 佈景主題</vt:lpstr>
      <vt:lpstr>PowerPoint 簡報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asd</dc:creator>
  <cp:lastModifiedBy>love05282000@gmail.com</cp:lastModifiedBy>
  <cp:revision>49</cp:revision>
  <dcterms:created xsi:type="dcterms:W3CDTF">2017-01-19T10:27:31Z</dcterms:created>
  <dcterms:modified xsi:type="dcterms:W3CDTF">2023-03-14T09:01:04Z</dcterms:modified>
</cp:coreProperties>
</file>