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57" r:id="rId2"/>
  </p:sldIdLst>
  <p:sldSz cx="12801600" cy="9601200" type="A3"/>
  <p:notesSz cx="9928225" cy="143033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24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 showGuides="1">
      <p:cViewPr>
        <p:scale>
          <a:sx n="100" d="100"/>
          <a:sy n="100" d="100"/>
        </p:scale>
        <p:origin x="78" y="-1566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EF0318FC-50BE-4869-BC6D-6B254B741A63}" type="datetimeFigureOut">
              <a:rPr lang="zh-TW" altLang="en-US" smtClean="0"/>
              <a:t>2023/4/7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D2606F11-000B-4FCE-93D0-92165D64C1F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29149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5EE5EFF6-5F50-48A9-94B7-CFD47C569764}" type="datetimeFigureOut">
              <a:rPr lang="zh-TW" altLang="en-US" smtClean="0"/>
              <a:t>2023/4/7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746250" y="1789113"/>
            <a:ext cx="6435725" cy="4826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302" tIns="66150" rIns="132302" bIns="6615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992823" y="6883499"/>
            <a:ext cx="7942580" cy="5631954"/>
          </a:xfrm>
          <a:prstGeom prst="rect">
            <a:avLst/>
          </a:prstGeom>
        </p:spPr>
        <p:txBody>
          <a:bodyPr vert="horz" lIns="132302" tIns="66150" rIns="132302" bIns="6615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32EB0745-1F74-4CC1-B0F8-E042CC71F04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282366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6118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4120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91565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38891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2023/4/7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28436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2023/4/7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22308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2023/4/7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4440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1848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2445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07571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3226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49DF78-4ADB-49E9-A4AE-C1F3B6DD44B3}" type="datetimeFigureOut">
              <a:rPr lang="zh-TW" altLang="en-US" smtClean="0"/>
              <a:t>2023/4/7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49744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18" Type="http://schemas.openxmlformats.org/officeDocument/2006/relationships/image" Target="../media/image17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jpeg"/><Relationship Id="rId17" Type="http://schemas.openxmlformats.org/officeDocument/2006/relationships/image" Target="../media/image16.jpeg"/><Relationship Id="rId2" Type="http://schemas.openxmlformats.org/officeDocument/2006/relationships/image" Target="../media/image1.png"/><Relationship Id="rId16" Type="http://schemas.openxmlformats.org/officeDocument/2006/relationships/image" Target="../media/image15.jpe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png"/><Relationship Id="rId15" Type="http://schemas.openxmlformats.org/officeDocument/2006/relationships/image" Target="../media/image14.jpeg"/><Relationship Id="rId10" Type="http://schemas.openxmlformats.org/officeDocument/2006/relationships/image" Target="../media/image9.png"/><Relationship Id="rId19" Type="http://schemas.openxmlformats.org/officeDocument/2006/relationships/image" Target="../media/image18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30" t="10148" r="21836" b="11651"/>
          <a:stretch/>
        </p:blipFill>
        <p:spPr bwMode="auto">
          <a:xfrm>
            <a:off x="2437358" y="820080"/>
            <a:ext cx="10364242" cy="7828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0465057"/>
              </p:ext>
            </p:extLst>
          </p:nvPr>
        </p:nvGraphicFramePr>
        <p:xfrm>
          <a:off x="0" y="0"/>
          <a:ext cx="12801600" cy="8255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0">
                  <a:extLst>
                    <a:ext uri="{9D8B030D-6E8A-4147-A177-3AD203B41FA5}">
                      <a16:colId xmlns:a16="http://schemas.microsoft.com/office/drawing/2014/main" val="1744004936"/>
                    </a:ext>
                  </a:extLst>
                </a:gridCol>
              </a:tblGrid>
              <a:tr h="825500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Penghu County </a:t>
                      </a:r>
                      <a:r>
                        <a:rPr lang="en-US" altLang="zh-TW" sz="30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Baisha</a:t>
                      </a: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 </a:t>
                      </a:r>
                      <a:r>
                        <a:rPr lang="en-US" altLang="zh-TW" sz="30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Jiangmei</a:t>
                      </a: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Village Evacuation Map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5130935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9452128"/>
              </p:ext>
            </p:extLst>
          </p:nvPr>
        </p:nvGraphicFramePr>
        <p:xfrm>
          <a:off x="-2" y="867643"/>
          <a:ext cx="2434283" cy="87507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1702">
                  <a:extLst>
                    <a:ext uri="{9D8B030D-6E8A-4147-A177-3AD203B41FA5}">
                      <a16:colId xmlns:a16="http://schemas.microsoft.com/office/drawing/2014/main" val="389277448"/>
                    </a:ext>
                  </a:extLst>
                </a:gridCol>
                <a:gridCol w="15325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40405">
                <a:tc gridSpan="2"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Disaster Prevention Information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2670689"/>
                  </a:ext>
                </a:extLst>
              </a:tr>
              <a:tr h="240405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Emergency Notification Unit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9708363"/>
                  </a:ext>
                </a:extLst>
              </a:tr>
              <a:tr h="1619331">
                <a:tc gridSpan="2">
                  <a:txBody>
                    <a:bodyPr/>
                    <a:lstStyle/>
                    <a:p>
                      <a:pPr marL="128588" indent="-128588" algn="l" eaLnBrk="1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Penghu Emergency Operation Center 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TEL:06-9277619</a:t>
                      </a:r>
                    </a:p>
                    <a:p>
                      <a:pPr marL="128588" indent="-128588" algn="l" eaLnBrk="1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Baisha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Township</a:t>
                      </a:r>
                      <a:r>
                        <a:rPr lang="zh-TW" altLang="en-US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Emergency Operation Center </a:t>
                      </a:r>
                      <a:b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TEL:06-9931001</a:t>
                      </a:r>
                    </a:p>
                    <a:p>
                      <a:pPr marL="128588" marR="0" indent="-128588" algn="l" defTabSz="1280160" rtl="0" eaLnBrk="1" fontAlgn="auto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Jiangmei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Police Station</a:t>
                      </a:r>
                      <a:b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TEL:06-9931501</a:t>
                      </a:r>
                    </a:p>
                    <a:p>
                      <a:pPr marL="128588" indent="-128588" algn="l" eaLnBrk="1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Baisha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Fire 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Station</a:t>
                      </a: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b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TEL:06-9932119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7769723"/>
                  </a:ext>
                </a:extLst>
              </a:tr>
              <a:tr h="240405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Principle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5997284"/>
                  </a:ext>
                </a:extLst>
              </a:tr>
              <a:tr h="1274599">
                <a:tc gridSpan="2">
                  <a:txBody>
                    <a:bodyPr/>
                    <a:lstStyle/>
                    <a:p>
                      <a:pPr marL="128588" marR="0" lvl="0" indent="-128588" algn="just" defTabSz="960120" rtl="0" eaLnBrk="1" fontAlgn="auto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Flood:Stay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low-lying area or go to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Earthquake:Go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to open space or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Tsunami:Stay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coastal low-lying area and take refuge in the nearby highland.</a:t>
                      </a:r>
                      <a:endParaRPr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1450117"/>
                  </a:ext>
                </a:extLst>
              </a:tr>
              <a:tr h="240405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Shelter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6508079"/>
                  </a:ext>
                </a:extLst>
              </a:tr>
              <a:tr h="613450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280160" rtl="0" eaLnBrk="1" fontAlgn="b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Jiangmei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Elementary School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0405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600 </a:t>
                      </a:r>
                      <a:r>
                        <a:rPr kumimoji="0"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kumimoji="0" lang="en-US" altLang="zh-TW" sz="1200" b="0" kern="120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altLang="zh-TW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0405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150 people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12771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1280160" rtl="0" eaLnBrk="1" fontAlgn="b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141-1,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Jiangmei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Baisha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40405">
                <a:tc>
                  <a:txBody>
                    <a:bodyPr/>
                    <a:lstStyle/>
                    <a:p>
                      <a:pPr marL="0" marR="0" indent="0" algn="ctr" defTabSz="1280160" rtl="0" eaLnBrk="1" fontAlgn="auto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1280160" rtl="0" eaLnBrk="1" fontAlgn="auto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06-9931268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596565">
                <a:tc>
                  <a:txBody>
                    <a:bodyPr/>
                    <a:lstStyle/>
                    <a:p>
                      <a:pPr marL="0" marR="0" indent="0" algn="ctr" defTabSz="1280160" rtl="0" eaLnBrk="1" fontAlgn="b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280160" rtl="0" eaLnBrk="1" fontAlgn="b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Jiangmei</a:t>
                      </a:r>
                      <a:r>
                        <a:rPr kumimoji="0" lang="en-US" altLang="zh-TW" sz="12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Community Activity Center</a:t>
                      </a:r>
                      <a:endParaRPr kumimoji="0" lang="zh-TW" altLang="en-US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40405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230 </a:t>
                      </a:r>
                      <a:r>
                        <a:rPr kumimoji="0"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kumimoji="0" lang="en-US" altLang="zh-TW" sz="1200" b="0" kern="120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altLang="zh-TW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40405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57</a:t>
                      </a:r>
                      <a:r>
                        <a:rPr kumimoji="0" lang="en-US" altLang="zh-TW" sz="12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people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412771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1280160" rtl="0" eaLnBrk="1" fontAlgn="b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17-6,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Jiangmei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Baisha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40405">
                <a:tc>
                  <a:txBody>
                    <a:bodyPr/>
                    <a:lstStyle/>
                    <a:p>
                      <a:pPr marL="0" marR="0" indent="0" algn="ctr" defTabSz="1280160" rtl="0" eaLnBrk="1" fontAlgn="auto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1280160" rtl="0" eaLnBrk="1" fontAlgn="auto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06-9931013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94067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Highland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40405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2,000 </a:t>
                      </a:r>
                      <a:r>
                        <a:rPr kumimoji="0"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kumimoji="0" lang="en-US" altLang="zh-TW" sz="1200" b="0" kern="120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altLang="zh-TW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40405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500 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people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585136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Made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in 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March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2023 by </a:t>
                      </a:r>
                      <a:r>
                        <a:rPr lang="en-US" altLang="zh-TW" sz="1200" b="1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Baisha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  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Office, Penghu County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9765497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1436244"/>
              </p:ext>
            </p:extLst>
          </p:nvPr>
        </p:nvGraphicFramePr>
        <p:xfrm>
          <a:off x="2434281" y="8662297"/>
          <a:ext cx="10379430" cy="9498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9240">
                  <a:extLst>
                    <a:ext uri="{9D8B030D-6E8A-4147-A177-3AD203B41FA5}">
                      <a16:colId xmlns:a16="http://schemas.microsoft.com/office/drawing/2014/main" val="1254512163"/>
                    </a:ext>
                  </a:extLst>
                </a:gridCol>
                <a:gridCol w="2540404">
                  <a:extLst>
                    <a:ext uri="{9D8B030D-6E8A-4147-A177-3AD203B41FA5}">
                      <a16:colId xmlns:a16="http://schemas.microsoft.com/office/drawing/2014/main" val="2187642939"/>
                    </a:ext>
                  </a:extLst>
                </a:gridCol>
                <a:gridCol w="199529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93563">
                  <a:extLst>
                    <a:ext uri="{9D8B030D-6E8A-4147-A177-3AD203B41FA5}">
                      <a16:colId xmlns:a16="http://schemas.microsoft.com/office/drawing/2014/main" val="2237506941"/>
                    </a:ext>
                  </a:extLst>
                </a:gridCol>
                <a:gridCol w="176902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11900">
                  <a:extLst>
                    <a:ext uri="{9D8B030D-6E8A-4147-A177-3AD203B41FA5}">
                      <a16:colId xmlns:a16="http://schemas.microsoft.com/office/drawing/2014/main" val="1923843585"/>
                    </a:ext>
                  </a:extLst>
                </a:gridCol>
              </a:tblGrid>
              <a:tr h="223705">
                <a:tc rowSpan="4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Legend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Labelling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Facility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0696190"/>
                  </a:ext>
                </a:extLst>
              </a:tr>
              <a:tr h="237889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      Evacuation Route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Flood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Indoor Evacuation Shelter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Park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zh-TW" altLang="en-US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Medical Facility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1896364"/>
                  </a:ext>
                </a:extLst>
              </a:tr>
              <a:tr h="237889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Flooded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Earthquake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Outdoor Evacuation Shelter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Police Department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3218227"/>
                  </a:ext>
                </a:extLst>
              </a:tr>
              <a:tr h="237889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Continuous Monitored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Tsunami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Helipad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Fire Department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4228484"/>
                  </a:ext>
                </a:extLst>
              </a:tr>
            </a:tbl>
          </a:graphicData>
        </a:graphic>
      </p:graphicFrame>
      <p:sp>
        <p:nvSpPr>
          <p:cNvPr id="12" name="向右箭號 129"/>
          <p:cNvSpPr>
            <a:spLocks noChangeAspect="1"/>
          </p:cNvSpPr>
          <p:nvPr/>
        </p:nvSpPr>
        <p:spPr bwMode="auto">
          <a:xfrm>
            <a:off x="2957184" y="8960428"/>
            <a:ext cx="424664" cy="126000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33" name="Line 20"/>
          <p:cNvSpPr>
            <a:spLocks noChangeShapeType="1"/>
          </p:cNvSpPr>
          <p:nvPr/>
        </p:nvSpPr>
        <p:spPr bwMode="auto">
          <a:xfrm>
            <a:off x="2945293" y="9490543"/>
            <a:ext cx="43180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4" name="Line 20"/>
          <p:cNvSpPr>
            <a:spLocks noChangeShapeType="1"/>
          </p:cNvSpPr>
          <p:nvPr/>
        </p:nvSpPr>
        <p:spPr bwMode="auto">
          <a:xfrm>
            <a:off x="2945293" y="9251807"/>
            <a:ext cx="4318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" name="矩形 1"/>
          <p:cNvSpPr/>
          <p:nvPr/>
        </p:nvSpPr>
        <p:spPr>
          <a:xfrm>
            <a:off x="-4" y="0"/>
            <a:ext cx="12801600" cy="96012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38" name="圖片 16" descr="圖示-直升機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98686" y="9411991"/>
            <a:ext cx="288000" cy="15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圖片 38"/>
          <p:cNvPicPr>
            <a:picLocks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1717" y="9167324"/>
            <a:ext cx="216000" cy="180000"/>
          </a:xfrm>
          <a:prstGeom prst="rect">
            <a:avLst/>
          </a:prstGeom>
        </p:spPr>
      </p:pic>
      <p:pic>
        <p:nvPicPr>
          <p:cNvPr id="40" name="圖片 39"/>
          <p:cNvPicPr>
            <a:picLocks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3576" y="9394873"/>
            <a:ext cx="216000" cy="180000"/>
          </a:xfrm>
          <a:prstGeom prst="rect">
            <a:avLst/>
          </a:prstGeom>
        </p:spPr>
      </p:pic>
      <p:pic>
        <p:nvPicPr>
          <p:cNvPr id="41" name="Picture 2"/>
          <p:cNvPicPr>
            <a:picLocks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64813" y="8911077"/>
            <a:ext cx="252000" cy="2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2" name="Picture 2" descr="C:\Users\tiit\Desktop\公園2.jpg"/>
          <p:cNvPicPr>
            <a:picLocks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6989" y="8913073"/>
            <a:ext cx="252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49487" y="8927293"/>
            <a:ext cx="175468" cy="1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Picture 14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49373" y="9162380"/>
            <a:ext cx="180335" cy="183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0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68893" y="8928870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68893" y="9165361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70624" y="9392050"/>
            <a:ext cx="176539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" name="矩形 2"/>
          <p:cNvSpPr>
            <a:spLocks noChangeArrowheads="1"/>
          </p:cNvSpPr>
          <p:nvPr/>
        </p:nvSpPr>
        <p:spPr bwMode="auto">
          <a:xfrm>
            <a:off x="9477748" y="6296133"/>
            <a:ext cx="2452296" cy="4770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500" b="1" dirty="0" err="1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Jiangmei</a:t>
            </a:r>
            <a:r>
              <a:rPr lang="en-US" altLang="zh-TW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 Village</a:t>
            </a:r>
            <a:endParaRPr lang="zh-TW" altLang="en-US" sz="2500" b="1" dirty="0">
              <a:solidFill>
                <a:srgbClr val="0000FF"/>
              </a:solidFill>
              <a:latin typeface="Times New Roman" panose="02020603050405020304" pitchFamily="18" charset="0"/>
              <a:ea typeface="微軟正黑體" pitchFamily="34" charset="-120"/>
            </a:endParaRPr>
          </a:p>
        </p:txBody>
      </p:sp>
      <p:pic>
        <p:nvPicPr>
          <p:cNvPr id="51" name="Picture 6">
            <a:extLst>
              <a:ext uri="{FF2B5EF4-FFF2-40B4-BE49-F238E27FC236}">
                <a16:creationId xmlns:a16="http://schemas.microsoft.com/office/drawing/2014/main" id="{CF6239C3-5406-4114-8CE3-0EB5CB3F6D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8958" y="3647901"/>
            <a:ext cx="44823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2" name="矩形 51">
            <a:extLst>
              <a:ext uri="{FF2B5EF4-FFF2-40B4-BE49-F238E27FC236}">
                <a16:creationId xmlns:a16="http://schemas.microsoft.com/office/drawing/2014/main" id="{2AFC3F59-AA95-4F01-8505-F2009DFF67DC}"/>
              </a:ext>
            </a:extLst>
          </p:cNvPr>
          <p:cNvSpPr/>
          <p:nvPr/>
        </p:nvSpPr>
        <p:spPr>
          <a:xfrm>
            <a:off x="4297951" y="5804890"/>
            <a:ext cx="3345723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Jiangmei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Elementary School</a:t>
            </a:r>
          </a:p>
        </p:txBody>
      </p:sp>
      <p:pic>
        <p:nvPicPr>
          <p:cNvPr id="59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id="{A76E39A4-BA0D-4326-A16A-1863FF94CA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663095" y="3738303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id="{EBD9F2E6-E10A-42C3-A839-692D1D2863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15650" y="3738303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4" name="矩形 73">
            <a:extLst>
              <a:ext uri="{FF2B5EF4-FFF2-40B4-BE49-F238E27FC236}">
                <a16:creationId xmlns:a16="http://schemas.microsoft.com/office/drawing/2014/main" id="{BC209529-6769-47C6-A659-70E6BF538901}"/>
              </a:ext>
            </a:extLst>
          </p:cNvPr>
          <p:cNvSpPr/>
          <p:nvPr/>
        </p:nvSpPr>
        <p:spPr>
          <a:xfrm>
            <a:off x="4979139" y="7609457"/>
            <a:ext cx="1267743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Highland</a:t>
            </a:r>
          </a:p>
        </p:txBody>
      </p:sp>
      <p:pic>
        <p:nvPicPr>
          <p:cNvPr id="76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id="{AB8417C5-FC3F-40A7-A401-E438359528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10513" y="5395029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7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id="{7269D959-E8CA-4453-9557-588AD1997F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63068" y="5395029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9" name="Picture 6">
            <a:extLst>
              <a:ext uri="{FF2B5EF4-FFF2-40B4-BE49-F238E27FC236}">
                <a16:creationId xmlns:a16="http://schemas.microsoft.com/office/drawing/2014/main" id="{028340C1-540A-43DB-8501-5BB730477B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6514" y="5306665"/>
            <a:ext cx="44823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7" name="圖片 65" descr="澎湖456.jpg">
            <a:extLst>
              <a:ext uri="{FF2B5EF4-FFF2-40B4-BE49-F238E27FC236}">
                <a16:creationId xmlns:a16="http://schemas.microsoft.com/office/drawing/2014/main" id="{F61AEA9C-F0B1-4476-BF60-9DBE02BD156D}"/>
              </a:ext>
            </a:extLst>
          </p:cNvPr>
          <p:cNvPicPr>
            <a:picLocks noChangeAspect="1"/>
          </p:cNvPicPr>
          <p:nvPr/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2604294" y="971823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0413" y="6890470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8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1419" y="6890470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0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8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0945" y="8290593"/>
            <a:ext cx="213682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8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5057" y="5124886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9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2082" y="5126731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id="{EF9B17E7-9EE1-418C-9906-A80E104C38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68140" y="8100702"/>
            <a:ext cx="317963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3" descr="1021室外"/>
          <p:cNvPicPr preferRelativeResize="0">
            <a:picLocks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3993" y="8046075"/>
            <a:ext cx="4536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" name="矩形 57">
            <a:extLst>
              <a:ext uri="{FF2B5EF4-FFF2-40B4-BE49-F238E27FC236}">
                <a16:creationId xmlns:a16="http://schemas.microsoft.com/office/drawing/2014/main" id="{2AFC3F59-AA95-4F01-8505-F2009DFF67DC}"/>
              </a:ext>
            </a:extLst>
          </p:cNvPr>
          <p:cNvSpPr/>
          <p:nvPr/>
        </p:nvSpPr>
        <p:spPr>
          <a:xfrm>
            <a:off x="8088566" y="4130501"/>
            <a:ext cx="4314814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Jiangmei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Community Activity Center</a:t>
            </a:r>
            <a:endParaRPr lang="zh-TW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itchFamily="34" charset="-120"/>
            </a:endParaRPr>
          </a:p>
        </p:txBody>
      </p:sp>
      <p:pic>
        <p:nvPicPr>
          <p:cNvPr id="48" name="Picture 5" descr="警察"/>
          <p:cNvPicPr preferRelativeResize="0">
            <a:picLocks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6664" y="4852259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" name="橢圓 45"/>
          <p:cNvSpPr/>
          <p:nvPr/>
        </p:nvSpPr>
        <p:spPr>
          <a:xfrm rot="1535938">
            <a:off x="7655265" y="5007531"/>
            <a:ext cx="1811731" cy="756357"/>
          </a:xfrm>
          <a:prstGeom prst="ellipse">
            <a:avLst/>
          </a:prstGeom>
          <a:solidFill>
            <a:srgbClr val="0000FF">
              <a:alpha val="50000"/>
            </a:srgbClr>
          </a:solidFill>
          <a:ln>
            <a:solidFill>
              <a:srgbClr val="0000FF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矩形 6"/>
          <p:cNvSpPr/>
          <p:nvPr/>
        </p:nvSpPr>
        <p:spPr>
          <a:xfrm>
            <a:off x="8743006" y="4877397"/>
            <a:ext cx="2771607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Jiangmei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Police Station</a:t>
            </a:r>
            <a:endParaRPr lang="zh-TW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itchFamily="34" charset="-120"/>
            </a:endParaRPr>
          </a:p>
        </p:txBody>
      </p:sp>
      <p:sp>
        <p:nvSpPr>
          <p:cNvPr id="50" name="向右箭號 58"/>
          <p:cNvSpPr>
            <a:spLocks noChangeAspect="1"/>
          </p:cNvSpPr>
          <p:nvPr/>
        </p:nvSpPr>
        <p:spPr bwMode="auto">
          <a:xfrm rot="14322610">
            <a:off x="10156008" y="7611878"/>
            <a:ext cx="1095776" cy="309569"/>
          </a:xfrm>
          <a:prstGeom prst="rightArrow">
            <a:avLst>
              <a:gd name="adj1" fmla="val 32704"/>
              <a:gd name="adj2" fmla="val 154648"/>
            </a:avLst>
          </a:prstGeom>
          <a:blipFill dpi="0" rotWithShape="1">
            <a:blip r:embed="rId3"/>
            <a:srcRect/>
            <a:stretch>
              <a:fillRect/>
            </a:stretch>
          </a:blip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vert="eaVert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TW" altLang="zh-TW" sz="1800">
              <a:solidFill>
                <a:srgbClr val="FFFFFF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49379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252</TotalTime>
  <Words>208</Words>
  <Application>Microsoft Office PowerPoint</Application>
  <PresentationFormat>A3 紙張 (297x420 公釐)</PresentationFormat>
  <Paragraphs>60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佈景主題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love05282000@gmail.com</cp:lastModifiedBy>
  <cp:revision>66</cp:revision>
  <dcterms:created xsi:type="dcterms:W3CDTF">2017-01-19T19:49:07Z</dcterms:created>
  <dcterms:modified xsi:type="dcterms:W3CDTF">2023-04-07T03:18:33Z</dcterms:modified>
</cp:coreProperties>
</file>